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6"/>
  </p:notesMasterIdLst>
  <p:sldIdLst>
    <p:sldId id="256" r:id="rId2"/>
    <p:sldId id="257" r:id="rId3"/>
    <p:sldId id="262" r:id="rId4"/>
    <p:sldId id="263" r:id="rId5"/>
    <p:sldId id="265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320" r:id="rId16"/>
    <p:sldId id="272" r:id="rId17"/>
    <p:sldId id="273" r:id="rId18"/>
    <p:sldId id="274" r:id="rId19"/>
    <p:sldId id="326" r:id="rId20"/>
    <p:sldId id="327" r:id="rId21"/>
    <p:sldId id="328" r:id="rId22"/>
    <p:sldId id="329" r:id="rId23"/>
    <p:sldId id="330" r:id="rId24"/>
    <p:sldId id="331" r:id="rId25"/>
    <p:sldId id="333" r:id="rId26"/>
    <p:sldId id="284" r:id="rId27"/>
    <p:sldId id="335" r:id="rId28"/>
    <p:sldId id="286" r:id="rId29"/>
    <p:sldId id="336" r:id="rId30"/>
    <p:sldId id="337" r:id="rId31"/>
    <p:sldId id="287" r:id="rId32"/>
    <p:sldId id="325" r:id="rId33"/>
    <p:sldId id="324" r:id="rId34"/>
    <p:sldId id="28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/>
    <p:restoredTop sz="86122"/>
  </p:normalViewPr>
  <p:slideViewPr>
    <p:cSldViewPr snapToGrid="0">
      <p:cViewPr varScale="1">
        <p:scale>
          <a:sx n="101" d="100"/>
          <a:sy n="101" d="100"/>
        </p:scale>
        <p:origin x="22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- processed genes, but salience attenuated </a:t>
            </a:r>
            <a:r>
              <a:rPr lang="en-US" dirty="0" err="1"/>
              <a:t>Ø</a:t>
            </a:r>
            <a:r>
              <a:rPr lang="en-US" dirty="0"/>
              <a:t>  other genes encoded with competing glyph - red star.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28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75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Kind of old news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Although 40% of users’ time was spent looking at embellishments for Holmes charts, this did not result in a longer time to describe the charts.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9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23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4586" y="460884"/>
            <a:ext cx="5555827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347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4476131"/>
            <a:ext cx="853440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9293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348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/viz-of-the-da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Visualization Fundamentals Pt.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body" idx="1"/>
          </p:nvPr>
        </p:nvSpPr>
        <p:spPr>
          <a:xfrm>
            <a:off x="3477500" y="99059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perceive objects as being symmetrical, arranged around a center point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010431" y="2438396"/>
            <a:ext cx="71637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9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   ] {    } [    ]</a:t>
            </a:r>
            <a:endParaRPr sz="9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36"/>
          <p:cNvGrpSpPr/>
          <p:nvPr/>
        </p:nvGrpSpPr>
        <p:grpSpPr>
          <a:xfrm>
            <a:off x="5153900" y="2666996"/>
            <a:ext cx="4876800" cy="1447800"/>
            <a:chOff x="2133600" y="3276600"/>
            <a:chExt cx="4876800" cy="1447800"/>
          </a:xfrm>
        </p:grpSpPr>
        <p:cxnSp>
          <p:nvCxnSpPr>
            <p:cNvPr id="380" name="Google Shape;380;p36"/>
            <p:cNvCxnSpPr/>
            <p:nvPr/>
          </p:nvCxnSpPr>
          <p:spPr>
            <a:xfrm>
              <a:off x="21336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1" name="Google Shape;381;p36"/>
            <p:cNvCxnSpPr/>
            <p:nvPr/>
          </p:nvCxnSpPr>
          <p:spPr>
            <a:xfrm>
              <a:off x="70104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82" name="Google Shape;382;p36"/>
            <p:cNvCxnSpPr/>
            <p:nvPr/>
          </p:nvCxnSpPr>
          <p:spPr>
            <a:xfrm>
              <a:off x="4572000" y="3276600"/>
              <a:ext cx="0" cy="1447800"/>
            </a:xfrm>
            <a:prstGeom prst="straightConnector1">
              <a:avLst/>
            </a:prstGeom>
            <a:noFill/>
            <a:ln w="38100" cap="rnd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83" name="Google Shape;383;p36"/>
          <p:cNvSpPr/>
          <p:nvPr/>
        </p:nvSpPr>
        <p:spPr>
          <a:xfrm>
            <a:off x="4126724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6"/>
          <p:cNvSpPr/>
          <p:nvPr/>
        </p:nvSpPr>
        <p:spPr>
          <a:xfrm>
            <a:off x="6449300" y="2743196"/>
            <a:ext cx="22860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9009620" y="2743196"/>
            <a:ext cx="2057400" cy="1295400"/>
          </a:xfrm>
          <a:prstGeom prst="rect">
            <a:avLst/>
          </a:prstGeom>
          <a:noFill/>
          <a:ln w="38100" cap="flat" cmpd="sng">
            <a:solidFill>
              <a:srgbClr val="29293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36"/>
          <p:cNvGrpSpPr/>
          <p:nvPr/>
        </p:nvGrpSpPr>
        <p:grpSpPr>
          <a:xfrm>
            <a:off x="5992100" y="1904997"/>
            <a:ext cx="3200400" cy="762001"/>
            <a:chOff x="2971800" y="2514600"/>
            <a:chExt cx="3200400" cy="762001"/>
          </a:xfrm>
        </p:grpSpPr>
        <p:grpSp>
          <p:nvGrpSpPr>
            <p:cNvPr id="387" name="Google Shape;387;p36"/>
            <p:cNvGrpSpPr/>
            <p:nvPr/>
          </p:nvGrpSpPr>
          <p:grpSpPr>
            <a:xfrm rot="10800000" flipH="1">
              <a:off x="2971800" y="3124200"/>
              <a:ext cx="3200400" cy="152401"/>
              <a:chOff x="2971800" y="4724400"/>
              <a:chExt cx="3200400" cy="152401"/>
            </a:xfrm>
          </p:grpSpPr>
          <p:sp>
            <p:nvSpPr>
              <p:cNvPr id="388" name="Google Shape;388;p36"/>
              <p:cNvSpPr/>
              <p:nvPr/>
            </p:nvSpPr>
            <p:spPr>
              <a:xfrm rot="-5400000">
                <a:off x="3276600" y="4419600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36"/>
              <p:cNvSpPr/>
              <p:nvPr/>
            </p:nvSpPr>
            <p:spPr>
              <a:xfrm rot="-5400000">
                <a:off x="5715000" y="4419601"/>
                <a:ext cx="152400" cy="7620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36"/>
            <p:cNvSpPr txBox="1"/>
            <p:nvPr/>
          </p:nvSpPr>
          <p:spPr>
            <a:xfrm>
              <a:off x="3429000" y="2514600"/>
              <a:ext cx="23054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proximity</a:t>
              </a:r>
              <a:endPara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36"/>
          <p:cNvGrpSpPr/>
          <p:nvPr/>
        </p:nvGrpSpPr>
        <p:grpSpPr>
          <a:xfrm>
            <a:off x="4315700" y="4114797"/>
            <a:ext cx="6553200" cy="766465"/>
            <a:chOff x="1295400" y="4724400"/>
            <a:chExt cx="6553200" cy="766465"/>
          </a:xfrm>
        </p:grpSpPr>
        <p:grpSp>
          <p:nvGrpSpPr>
            <p:cNvPr id="392" name="Google Shape;392;p36"/>
            <p:cNvGrpSpPr/>
            <p:nvPr/>
          </p:nvGrpSpPr>
          <p:grpSpPr>
            <a:xfrm rot="10800000" flipH="1">
              <a:off x="1295400" y="4724400"/>
              <a:ext cx="6553200" cy="152401"/>
              <a:chOff x="1295400" y="3124200"/>
              <a:chExt cx="6553200" cy="152401"/>
            </a:xfrm>
          </p:grpSpPr>
          <p:sp>
            <p:nvSpPr>
              <p:cNvPr id="393" name="Google Shape;393;p36"/>
              <p:cNvSpPr/>
              <p:nvPr/>
            </p:nvSpPr>
            <p:spPr>
              <a:xfrm rot="-5400000" flipH="1">
                <a:off x="2057400" y="2362200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6"/>
              <p:cNvSpPr/>
              <p:nvPr/>
            </p:nvSpPr>
            <p:spPr>
              <a:xfrm rot="-5400000" flipH="1">
                <a:off x="44958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36"/>
              <p:cNvSpPr/>
              <p:nvPr/>
            </p:nvSpPr>
            <p:spPr>
              <a:xfrm rot="-5400000" flipH="1">
                <a:off x="6934200" y="2362201"/>
                <a:ext cx="152400" cy="1676400"/>
              </a:xfrm>
              <a:prstGeom prst="leftBracket">
                <a:avLst>
                  <a:gd name="adj" fmla="val 8333"/>
                </a:avLst>
              </a:prstGeom>
              <a:noFill/>
              <a:ln w="381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" name="Google Shape;396;p36"/>
            <p:cNvSpPr txBox="1"/>
            <p:nvPr/>
          </p:nvSpPr>
          <p:spPr>
            <a:xfrm>
              <a:off x="2149552" y="5029200"/>
              <a:ext cx="48448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law of symmetry + law of similarity</a:t>
              </a:r>
              <a:endParaRPr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46EC14-962D-0F61-D7AB-FCA6D023DDC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Symmetry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353291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group objects that we perceive to be moving along the same path</a:t>
            </a:r>
            <a:endParaRPr sz="2400" dirty="0"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37"/>
          <p:cNvGrpSpPr/>
          <p:nvPr/>
        </p:nvGrpSpPr>
        <p:grpSpPr>
          <a:xfrm>
            <a:off x="5361710" y="2448420"/>
            <a:ext cx="4343400" cy="3048000"/>
            <a:chOff x="2286000" y="3200400"/>
            <a:chExt cx="4343400" cy="3048000"/>
          </a:xfrm>
        </p:grpSpPr>
        <p:grpSp>
          <p:nvGrpSpPr>
            <p:cNvPr id="404" name="Google Shape;404;p37"/>
            <p:cNvGrpSpPr/>
            <p:nvPr/>
          </p:nvGrpSpPr>
          <p:grpSpPr>
            <a:xfrm>
              <a:off x="2286000" y="3200400"/>
              <a:ext cx="4343400" cy="3048000"/>
              <a:chOff x="2286000" y="3200400"/>
              <a:chExt cx="4343400" cy="3048000"/>
            </a:xfrm>
          </p:grpSpPr>
          <p:sp>
            <p:nvSpPr>
              <p:cNvPr id="405" name="Google Shape;405;p37"/>
              <p:cNvSpPr/>
              <p:nvPr/>
            </p:nvSpPr>
            <p:spPr>
              <a:xfrm>
                <a:off x="2286000" y="56388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7"/>
              <p:cNvSpPr/>
              <p:nvPr/>
            </p:nvSpPr>
            <p:spPr>
              <a:xfrm>
                <a:off x="2286000" y="44196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7"/>
              <p:cNvSpPr/>
              <p:nvPr/>
            </p:nvSpPr>
            <p:spPr>
              <a:xfrm>
                <a:off x="2286000" y="3200400"/>
                <a:ext cx="4343400" cy="6096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Google Shape;408;p37"/>
            <p:cNvGrpSpPr/>
            <p:nvPr/>
          </p:nvGrpSpPr>
          <p:grpSpPr>
            <a:xfrm>
              <a:off x="2286000" y="3200400"/>
              <a:ext cx="4343400" cy="2438400"/>
              <a:chOff x="1066800" y="3581400"/>
              <a:chExt cx="2438400" cy="1219200"/>
            </a:xfrm>
          </p:grpSpPr>
          <p:cxnSp>
            <p:nvCxnSpPr>
              <p:cNvPr id="409" name="Google Shape;409;p37"/>
              <p:cNvCxnSpPr/>
              <p:nvPr/>
            </p:nvCxnSpPr>
            <p:spPr>
              <a:xfrm rot="10800000" flipH="1">
                <a:off x="1066800" y="35814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37"/>
              <p:cNvCxnSpPr/>
              <p:nvPr/>
            </p:nvCxnSpPr>
            <p:spPr>
              <a:xfrm rot="10800000" flipH="1">
                <a:off x="1066800" y="3886200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37"/>
              <p:cNvCxnSpPr/>
              <p:nvPr/>
            </p:nvCxnSpPr>
            <p:spPr>
              <a:xfrm rot="10800000" flipH="1">
                <a:off x="1066800" y="41909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2" name="Google Shape;412;p37"/>
              <p:cNvCxnSpPr/>
              <p:nvPr/>
            </p:nvCxnSpPr>
            <p:spPr>
              <a:xfrm rot="10800000" flipH="1">
                <a:off x="1066800" y="44957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3" name="Google Shape;413;p37"/>
              <p:cNvCxnSpPr/>
              <p:nvPr/>
            </p:nvCxnSpPr>
            <p:spPr>
              <a:xfrm rot="10800000" flipH="1">
                <a:off x="1066800" y="4800599"/>
                <a:ext cx="2438400" cy="1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14" name="Google Shape;414;p37"/>
          <p:cNvGrpSpPr/>
          <p:nvPr/>
        </p:nvGrpSpPr>
        <p:grpSpPr>
          <a:xfrm>
            <a:off x="5836772" y="2143620"/>
            <a:ext cx="3334939" cy="3048000"/>
            <a:chOff x="2761061" y="2895600"/>
            <a:chExt cx="5163739" cy="3048000"/>
          </a:xfrm>
        </p:grpSpPr>
        <p:grpSp>
          <p:nvGrpSpPr>
            <p:cNvPr id="415" name="Google Shape;415;p37"/>
            <p:cNvGrpSpPr/>
            <p:nvPr/>
          </p:nvGrpSpPr>
          <p:grpSpPr>
            <a:xfrm>
              <a:off x="2761061" y="2895600"/>
              <a:ext cx="3393279" cy="3048000"/>
              <a:chOff x="1295401" y="3429000"/>
              <a:chExt cx="1904999" cy="1524000"/>
            </a:xfrm>
          </p:grpSpPr>
          <p:cxnSp>
            <p:nvCxnSpPr>
              <p:cNvPr id="416" name="Google Shape;416;p37"/>
              <p:cNvCxnSpPr/>
              <p:nvPr/>
            </p:nvCxnSpPr>
            <p:spPr>
              <a:xfrm>
                <a:off x="2286000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7" name="Google Shape;417;p37"/>
              <p:cNvCxnSpPr/>
              <p:nvPr/>
            </p:nvCxnSpPr>
            <p:spPr>
              <a:xfrm rot="10800000">
                <a:off x="2286000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8" name="Google Shape;418;p37"/>
              <p:cNvCxnSpPr/>
              <p:nvPr/>
            </p:nvCxnSpPr>
            <p:spPr>
              <a:xfrm>
                <a:off x="2286000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19" name="Google Shape;419;p37"/>
              <p:cNvCxnSpPr/>
              <p:nvPr/>
            </p:nvCxnSpPr>
            <p:spPr>
              <a:xfrm rot="10800000">
                <a:off x="2286000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0" name="Google Shape;420;p37"/>
              <p:cNvCxnSpPr/>
              <p:nvPr/>
            </p:nvCxnSpPr>
            <p:spPr>
              <a:xfrm>
                <a:off x="2286000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1" name="Google Shape;421;p37"/>
              <p:cNvCxnSpPr/>
              <p:nvPr/>
            </p:nvCxnSpPr>
            <p:spPr>
              <a:xfrm rot="10800000">
                <a:off x="2286000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2" name="Google Shape;422;p37"/>
              <p:cNvCxnSpPr/>
              <p:nvPr/>
            </p:nvCxnSpPr>
            <p:spPr>
              <a:xfrm>
                <a:off x="1295401" y="3429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3" name="Google Shape;423;p37"/>
              <p:cNvCxnSpPr/>
              <p:nvPr/>
            </p:nvCxnSpPr>
            <p:spPr>
              <a:xfrm rot="10800000">
                <a:off x="1295401" y="37338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4" name="Google Shape;424;p37"/>
              <p:cNvCxnSpPr/>
              <p:nvPr/>
            </p:nvCxnSpPr>
            <p:spPr>
              <a:xfrm>
                <a:off x="1295401" y="40386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5" name="Google Shape;425;p37"/>
              <p:cNvCxnSpPr/>
              <p:nvPr/>
            </p:nvCxnSpPr>
            <p:spPr>
              <a:xfrm rot="10800000">
                <a:off x="1295401" y="43434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6" name="Google Shape;426;p37"/>
              <p:cNvCxnSpPr/>
              <p:nvPr/>
            </p:nvCxnSpPr>
            <p:spPr>
              <a:xfrm>
                <a:off x="1295401" y="46482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427" name="Google Shape;427;p37"/>
              <p:cNvCxnSpPr/>
              <p:nvPr/>
            </p:nvCxnSpPr>
            <p:spPr>
              <a:xfrm rot="10800000">
                <a:off x="1295401" y="4953000"/>
                <a:ext cx="914400" cy="0"/>
              </a:xfrm>
              <a:prstGeom prst="straightConnector1">
                <a:avLst/>
              </a:prstGeom>
              <a:noFill/>
              <a:ln w="762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cxnSp>
          <p:nvCxnSpPr>
            <p:cNvPr id="428" name="Google Shape;428;p37"/>
            <p:cNvCxnSpPr/>
            <p:nvPr/>
          </p:nvCxnSpPr>
          <p:spPr>
            <a:xfrm>
              <a:off x="6296025" y="2895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9" name="Google Shape;429;p37"/>
            <p:cNvCxnSpPr/>
            <p:nvPr/>
          </p:nvCxnSpPr>
          <p:spPr>
            <a:xfrm rot="10800000">
              <a:off x="6296025" y="35052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0" name="Google Shape;430;p37"/>
            <p:cNvCxnSpPr/>
            <p:nvPr/>
          </p:nvCxnSpPr>
          <p:spPr>
            <a:xfrm>
              <a:off x="6296025" y="41148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1" name="Google Shape;431;p37"/>
            <p:cNvCxnSpPr/>
            <p:nvPr/>
          </p:nvCxnSpPr>
          <p:spPr>
            <a:xfrm rot="10800000">
              <a:off x="6296025" y="47244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2" name="Google Shape;432;p37"/>
            <p:cNvCxnSpPr/>
            <p:nvPr/>
          </p:nvCxnSpPr>
          <p:spPr>
            <a:xfrm>
              <a:off x="6296025" y="53340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3" name="Google Shape;433;p37"/>
            <p:cNvCxnSpPr/>
            <p:nvPr/>
          </p:nvCxnSpPr>
          <p:spPr>
            <a:xfrm rot="10800000">
              <a:off x="6296025" y="5943600"/>
              <a:ext cx="1628775" cy="0"/>
            </a:xfrm>
            <a:prstGeom prst="straightConnector1">
              <a:avLst/>
            </a:prstGeom>
            <a:noFill/>
            <a:ln w="76200" cap="rnd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B582E1-C8F7-1066-D16A-616C4A2B599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Common Fate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body" idx="1"/>
          </p:nvPr>
        </p:nvSpPr>
        <p:spPr>
          <a:xfrm>
            <a:off x="3491346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tend to group objects along the </a:t>
            </a:r>
            <a:r>
              <a:rPr lang="en-US" sz="2400" b="1" dirty="0">
                <a:ea typeface="Arial"/>
                <a:cs typeface="Arial"/>
                <a:sym typeface="Arial"/>
              </a:rPr>
              <a:t>smoothest path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881C9-DE12-20B9-7872-DCE2EACC4D8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Continuity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D029BFD-F072-BE31-3819-6175DB37AD9B}"/>
              </a:ext>
            </a:extLst>
          </p:cNvPr>
          <p:cNvCxnSpPr>
            <a:cxnSpLocks/>
          </p:cNvCxnSpPr>
          <p:nvPr/>
        </p:nvCxnSpPr>
        <p:spPr>
          <a:xfrm flipV="1">
            <a:off x="6096000" y="2424546"/>
            <a:ext cx="2493816" cy="2382983"/>
          </a:xfrm>
          <a:prstGeom prst="curvedConnector3">
            <a:avLst>
              <a:gd name="adj1" fmla="val 50000"/>
            </a:avLst>
          </a:prstGeom>
          <a:ln w="228600" cap="rnd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70D709E-1255-D7C4-1016-247098E39D4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9" y="2082800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19E7C712-7BEF-C68F-E9B2-9751037E803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45196" y="2082797"/>
            <a:ext cx="2946400" cy="2757714"/>
          </a:xfrm>
          <a:prstGeom prst="curvedConnector3">
            <a:avLst>
              <a:gd name="adj1" fmla="val 50000"/>
            </a:avLst>
          </a:prstGeom>
          <a:ln w="228600" cap="rnd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Break into teams of 3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Choose a visualization from the Tableau Vis of the Day collection: </a:t>
            </a:r>
            <a:r>
              <a:rPr lang="en-US" sz="2400" dirty="0">
                <a:ea typeface="Arial"/>
                <a:cs typeface="Arial"/>
                <a:sym typeface="Arial"/>
                <a:hlinkClick r:id="rId3"/>
              </a:rPr>
              <a:t>https://public.tableau.com/app/discover/viz-of-the-day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Write the title on the board so we don’t get repeats!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b="1" dirty="0">
                <a:ea typeface="Arial"/>
                <a:cs typeface="Arial"/>
                <a:sym typeface="Arial"/>
              </a:rPr>
              <a:t>Goal: </a:t>
            </a:r>
            <a:r>
              <a:rPr lang="en-US" sz="2400" dirty="0">
                <a:ea typeface="Arial"/>
                <a:cs typeface="Arial"/>
                <a:sym typeface="Arial"/>
              </a:rPr>
              <a:t>identify as many examples of the Laws of Grouping (Gestalt Principles) in action in your sample visualization as you can</a:t>
            </a: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Be prepared to present your findings to the class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D905F-DCBC-03BB-EFEB-0744042F0BD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0"/>
          <p:cNvSpPr txBox="1">
            <a:spLocks noGrp="1"/>
          </p:cNvSpPr>
          <p:nvPr>
            <p:ph type="title"/>
          </p:nvPr>
        </p:nvSpPr>
        <p:spPr>
          <a:xfrm>
            <a:off x="3643746" y="949039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Group activity: what we draw vs. what we see</a:t>
            </a:r>
            <a:endParaRPr sz="2800" dirty="0">
              <a:latin typeface="+mn-lt"/>
            </a:endParaRPr>
          </a:p>
        </p:txBody>
      </p:sp>
      <p:grpSp>
        <p:nvGrpSpPr>
          <p:cNvPr id="458" name="Google Shape;458;p40"/>
          <p:cNvGrpSpPr/>
          <p:nvPr/>
        </p:nvGrpSpPr>
        <p:grpSpPr>
          <a:xfrm>
            <a:off x="5416674" y="2186525"/>
            <a:ext cx="1498846" cy="1528465"/>
            <a:chOff x="4038600" y="1295400"/>
            <a:chExt cx="1498846" cy="1528465"/>
          </a:xfrm>
        </p:grpSpPr>
        <p:grpSp>
          <p:nvGrpSpPr>
            <p:cNvPr id="459" name="Google Shape;459;p40"/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460" name="Google Shape;460;p40"/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461" name="Google Shape;461;p40"/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2" name="Google Shape;462;p40"/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" name="Google Shape;463;p40"/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4" name="Google Shape;464;p40"/>
              <p:cNvSpPr/>
              <p:nvPr/>
            </p:nvSpPr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5" name="Google Shape;465;p40"/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7316396" y="2110325"/>
            <a:ext cx="1381508" cy="1604665"/>
            <a:chOff x="5715000" y="1219200"/>
            <a:chExt cx="1381508" cy="1604665"/>
          </a:xfrm>
        </p:grpSpPr>
        <p:sp>
          <p:nvSpPr>
            <p:cNvPr id="467" name="Google Shape;467;p40"/>
            <p:cNvSpPr/>
            <p:nvPr/>
          </p:nvSpPr>
          <p:spPr>
            <a:xfrm>
              <a:off x="5729098" y="1219200"/>
              <a:ext cx="1353312" cy="13533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8" name="Google Shape;468;p40"/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40"/>
          <p:cNvGrpSpPr/>
          <p:nvPr/>
        </p:nvGrpSpPr>
        <p:grpSpPr>
          <a:xfrm>
            <a:off x="5403233" y="3815683"/>
            <a:ext cx="1518264" cy="1604662"/>
            <a:chOff x="4015019" y="2819403"/>
            <a:chExt cx="1518264" cy="1604662"/>
          </a:xfrm>
        </p:grpSpPr>
        <p:grpSp>
          <p:nvGrpSpPr>
            <p:cNvPr id="477" name="Google Shape;477;p40"/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478" name="Google Shape;478;p40"/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9" name="Google Shape;479;p40"/>
              <p:cNvCxnSpPr>
                <a:endCxn id="480" idx="2"/>
              </p:cNvCxnSpPr>
              <p:nvPr/>
            </p:nvCxnSpPr>
            <p:spPr>
              <a:xfrm>
                <a:off x="2132583" y="3513628"/>
                <a:ext cx="0" cy="1024500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480" name="Google Shape;480;p40"/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w="38100" cap="flat" cmpd="sng">
                <a:solidFill>
                  <a:srgbClr val="29293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1" name="Google Shape;481;p40"/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40"/>
          <p:cNvGrpSpPr/>
          <p:nvPr/>
        </p:nvGrpSpPr>
        <p:grpSpPr>
          <a:xfrm>
            <a:off x="7013622" y="3916880"/>
            <a:ext cx="1963699" cy="1528465"/>
            <a:chOff x="5410200" y="2971800"/>
            <a:chExt cx="1963699" cy="1528465"/>
          </a:xfrm>
        </p:grpSpPr>
        <p:grpSp>
          <p:nvGrpSpPr>
            <p:cNvPr id="483" name="Google Shape;483;p40"/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484" name="Google Shape;484;p40"/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485" name="Google Shape;485;p40"/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486" name="Google Shape;486;p40"/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" name="Google Shape;487;p40"/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8" name="Google Shape;488;p40"/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algn="ctr"/>
                    <a:endParaRPr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9" name="Google Shape;489;p40"/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490" name="Google Shape;490;p40"/>
                  <p:cNvCxnSpPr/>
                  <p:nvPr/>
                </p:nvCxnSpPr>
                <p:spPr>
                  <a:xfrm rot="10800000" flipH="1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1" name="Google Shape;491;p40"/>
                  <p:cNvCxnSpPr/>
                  <p:nvPr/>
                </p:nvCxnSpPr>
                <p:spPr>
                  <a:xfrm rot="10800000" flipH="1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2" name="Google Shape;492;p40"/>
                  <p:cNvCxnSpPr/>
                  <p:nvPr/>
                </p:nvCxnSpPr>
                <p:spPr>
                  <a:xfrm rot="10800000" flipH="1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3" name="Google Shape;493;p40"/>
                  <p:cNvCxnSpPr/>
                  <p:nvPr/>
                </p:nvCxnSpPr>
                <p:spPr>
                  <a:xfrm rot="10800000" flipH="1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4" name="Google Shape;494;p40"/>
                  <p:cNvCxnSpPr/>
                  <p:nvPr/>
                </p:nvCxnSpPr>
                <p:spPr>
                  <a:xfrm rot="10800000" flipH="1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495" name="Google Shape;495;p40"/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496" name="Google Shape;496;p40"/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497" name="Google Shape;497;p40"/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8" name="Google Shape;498;p40"/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499" name="Google Shape;499;p40"/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0" name="Google Shape;500;p40"/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1" name="Google Shape;501;p40"/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2" name="Google Shape;502;p40"/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3" name="Google Shape;503;p40"/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4" name="Google Shape;504;p40"/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5" name="Google Shape;505;p40"/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6" name="Google Shape;506;p40"/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7" name="Google Shape;507;p40"/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508" name="Google Shape;508;p40"/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cxnSp>
              <p:nvCxnSpPr>
                <p:cNvPr id="509" name="Google Shape;509;p40"/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0" name="Google Shape;510;p40"/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1" name="Google Shape;511;p40"/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2" name="Google Shape;512;p40"/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3" name="Google Shape;513;p40"/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514" name="Google Shape;514;p40"/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515" name="Google Shape;515;p40"/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40"/>
          <p:cNvGrpSpPr/>
          <p:nvPr/>
        </p:nvGrpSpPr>
        <p:grpSpPr>
          <a:xfrm>
            <a:off x="9003464" y="3702082"/>
            <a:ext cx="1484902" cy="1718263"/>
            <a:chOff x="7391400" y="2782002"/>
            <a:chExt cx="1484902" cy="1718263"/>
          </a:xfrm>
        </p:grpSpPr>
        <p:grpSp>
          <p:nvGrpSpPr>
            <p:cNvPr id="517" name="Google Shape;517;p40"/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518" name="Google Shape;518;p40"/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00000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0"/>
              <p:cNvSpPr/>
              <p:nvPr/>
            </p:nvSpPr>
            <p:spPr>
              <a:xfrm rot="9718950" flipH="1">
                <a:off x="4101331" y="2281149"/>
                <a:ext cx="745832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D2533C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" name="Google Shape;520;p40"/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2A760C-C5DF-8BF8-001D-FB5265FC4D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Let’s Practice</a:t>
            </a:r>
          </a:p>
        </p:txBody>
      </p:sp>
      <p:pic>
        <p:nvPicPr>
          <p:cNvPr id="4" name="Picture 3" descr="A black and white panda&#10;&#10;Description automatically generated">
            <a:extLst>
              <a:ext uri="{FF2B5EF4-FFF2-40B4-BE49-F238E27FC236}">
                <a16:creationId xmlns:a16="http://schemas.microsoft.com/office/drawing/2014/main" id="{69DD3328-5D63-E284-4937-F67EF698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378" y="2252683"/>
            <a:ext cx="1125402" cy="1060161"/>
          </a:xfrm>
          <a:prstGeom prst="rect">
            <a:avLst/>
          </a:prstGeom>
        </p:spPr>
      </p:pic>
      <p:sp>
        <p:nvSpPr>
          <p:cNvPr id="5" name="Google Shape;468;p40">
            <a:extLst>
              <a:ext uri="{FF2B5EF4-FFF2-40B4-BE49-F238E27FC236}">
                <a16:creationId xmlns:a16="http://schemas.microsoft.com/office/drawing/2014/main" id="{07005ECD-D3C2-3465-6D71-BE7D4B2A8336}"/>
              </a:ext>
            </a:extLst>
          </p:cNvPr>
          <p:cNvSpPr txBox="1"/>
          <p:nvPr/>
        </p:nvSpPr>
        <p:spPr>
          <a:xfrm>
            <a:off x="9009593" y="3253325"/>
            <a:ext cx="138150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closure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close-up of a pill&#10;&#10;Description automatically generated">
            <a:extLst>
              <a:ext uri="{FF2B5EF4-FFF2-40B4-BE49-F238E27FC236}">
                <a16:creationId xmlns:a16="http://schemas.microsoft.com/office/drawing/2014/main" id="{DEDCDCEA-617F-F8F2-1F7D-4E8EB2F2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905"/>
          <a:stretch/>
        </p:blipFill>
        <p:spPr>
          <a:xfrm>
            <a:off x="5483931" y="2268584"/>
            <a:ext cx="1364332" cy="1051097"/>
          </a:xfrm>
          <a:prstGeom prst="rect">
            <a:avLst/>
          </a:prstGeom>
        </p:spPr>
      </p:pic>
      <p:pic>
        <p:nvPicPr>
          <p:cNvPr id="6" name="Picture 5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4C7C38AD-0034-60CC-1FB8-5AC2F90B6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198" y="2275714"/>
            <a:ext cx="1009294" cy="102381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5A44-4336-F365-2E3B-C55C1123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B22C-A666-2A7A-6887-C8064FE0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779393" cy="5841492"/>
          </a:xfrm>
        </p:spPr>
        <p:txBody>
          <a:bodyPr anchor="t">
            <a:normAutofit/>
          </a:bodyPr>
          <a:lstStyle/>
          <a:p>
            <a:r>
              <a:rPr lang="en-US" sz="2400" dirty="0"/>
              <a:t>Remember… </a:t>
            </a:r>
            <a:r>
              <a:rPr lang="en-US" sz="2400" b="1" dirty="0"/>
              <a:t>Big idea behind visualization</a:t>
            </a:r>
          </a:p>
          <a:p>
            <a:pPr lvl="1"/>
            <a:r>
              <a:rPr lang="en-US" sz="2400" dirty="0"/>
              <a:t>Map data dimensions  to visual dimensions in a principled way </a:t>
            </a:r>
          </a:p>
          <a:p>
            <a:pPr lvl="1"/>
            <a:r>
              <a:rPr lang="en-US" sz="2400" dirty="0"/>
              <a:t>Not all visual dimensions can represent all data types</a:t>
            </a:r>
          </a:p>
          <a:p>
            <a:pPr lvl="1"/>
            <a:endParaRPr lang="en-US" sz="2400" dirty="0"/>
          </a:p>
        </p:txBody>
      </p:sp>
      <p:grpSp>
        <p:nvGrpSpPr>
          <p:cNvPr id="14" name="object 4">
            <a:extLst>
              <a:ext uri="{FF2B5EF4-FFF2-40B4-BE49-F238E27FC236}">
                <a16:creationId xmlns:a16="http://schemas.microsoft.com/office/drawing/2014/main" id="{818A8DA1-71C7-C363-A37F-77209DB50659}"/>
              </a:ext>
            </a:extLst>
          </p:cNvPr>
          <p:cNvGrpSpPr/>
          <p:nvPr/>
        </p:nvGrpSpPr>
        <p:grpSpPr>
          <a:xfrm>
            <a:off x="3951855" y="3200110"/>
            <a:ext cx="3048284" cy="3505487"/>
            <a:chOff x="2116705" y="1524000"/>
            <a:chExt cx="2074545" cy="31648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DE898F16-1BC4-9F3A-73F5-483B54F4F25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6705" y="1524000"/>
              <a:ext cx="2074294" cy="1575352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E81333F-CE95-5615-A31C-013F8DB886A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6705" y="3130039"/>
              <a:ext cx="2074294" cy="1558303"/>
            </a:xfrm>
            <a:prstGeom prst="rect">
              <a:avLst/>
            </a:prstGeom>
          </p:spPr>
        </p:pic>
      </p:grpSp>
      <p:graphicFrame>
        <p:nvGraphicFramePr>
          <p:cNvPr id="19" name="object 9">
            <a:extLst>
              <a:ext uri="{FF2B5EF4-FFF2-40B4-BE49-F238E27FC236}">
                <a16:creationId xmlns:a16="http://schemas.microsoft.com/office/drawing/2014/main" id="{601F61F2-AE83-CDAE-472E-75E2498F0907}"/>
              </a:ext>
            </a:extLst>
          </p:cNvPr>
          <p:cNvGraphicFramePr>
            <a:graphicFrameLocks noGrp="1"/>
          </p:cNvGraphicFramePr>
          <p:nvPr/>
        </p:nvGraphicFramePr>
        <p:xfrm>
          <a:off x="7048405" y="3266370"/>
          <a:ext cx="3222030" cy="3372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010">
                  <a:extLst>
                    <a:ext uri="{9D8B030D-6E8A-4147-A177-3AD203B41FA5}">
                      <a16:colId xmlns:a16="http://schemas.microsoft.com/office/drawing/2014/main" val="2381195527"/>
                    </a:ext>
                  </a:extLst>
                </a:gridCol>
              </a:tblGrid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900" dirty="0">
                          <a:latin typeface="Times New Roman"/>
                          <a:cs typeface="Times New Roman"/>
                        </a:rPr>
                        <a:t> </a:t>
                      </a: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1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>
                      <a:solidFill>
                        <a:srgbClr val="292934"/>
                      </a:solidFill>
                      <a:prstDash val="soli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92934"/>
                      </a:solidFill>
                      <a:prstDash val="solid"/>
                    </a:lnL>
                    <a:lnR w="19050">
                      <a:solidFill>
                        <a:srgbClr val="292934"/>
                      </a:solidFill>
                      <a:prstDash val="solid"/>
                    </a:lnR>
                    <a:lnT w="19050" cap="flat" cmpd="sng" algn="ctr">
                      <a:solidFill>
                        <a:srgbClr val="2929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29293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" name="Picture 19" descr="Diagram&#10;&#10;Description automatically generated with low confidence">
            <a:extLst>
              <a:ext uri="{FF2B5EF4-FFF2-40B4-BE49-F238E27FC236}">
                <a16:creationId xmlns:a16="http://schemas.microsoft.com/office/drawing/2014/main" id="{02519ACC-A9D6-5E9B-A050-359974C87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152" y="2365355"/>
            <a:ext cx="3222029" cy="8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bject 3">
            <a:extLst>
              <a:ext uri="{FF2B5EF4-FFF2-40B4-BE49-F238E27FC236}">
                <a16:creationId xmlns:a16="http://schemas.microsoft.com/office/drawing/2014/main" id="{86FCE103-0B97-8B3F-7A4B-C3CDFFEA0CAB}"/>
              </a:ext>
            </a:extLst>
          </p:cNvPr>
          <p:cNvSpPr txBox="1"/>
          <p:nvPr/>
        </p:nvSpPr>
        <p:spPr>
          <a:xfrm>
            <a:off x="10429461" y="6082753"/>
            <a:ext cx="1604286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Jacques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Bertin, </a:t>
            </a:r>
            <a:r>
              <a:rPr sz="1200" i="1" spc="-10" dirty="0">
                <a:solidFill>
                  <a:srgbClr val="292934"/>
                </a:solidFill>
                <a:latin typeface="Arial"/>
                <a:cs typeface="Arial"/>
              </a:rPr>
              <a:t>Semiologie</a:t>
            </a:r>
            <a:r>
              <a:rPr sz="1200" i="1" spc="-5" dirty="0">
                <a:solidFill>
                  <a:srgbClr val="292934"/>
                </a:solidFill>
                <a:latin typeface="Arial"/>
                <a:cs typeface="Arial"/>
              </a:rPr>
              <a:t> Graphique</a:t>
            </a:r>
            <a:endParaRPr sz="1200" dirty="0">
              <a:latin typeface="Arial"/>
              <a:cs typeface="Arial"/>
            </a:endParaRPr>
          </a:p>
          <a:p>
            <a:pPr marR="5715" algn="r">
              <a:lnSpc>
                <a:spcPts val="1415"/>
              </a:lnSpc>
            </a:pP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(Semiology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Graphics),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92934"/>
                </a:solidFill>
                <a:latin typeface="Arial"/>
                <a:cs typeface="Arial"/>
              </a:rPr>
              <a:t>1967.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F15FD23-419F-FE93-B36A-3240028B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3249603"/>
            <a:ext cx="619830" cy="61983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DC14EECC-1561-982F-F309-AEFDB322F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249401"/>
            <a:ext cx="619830" cy="619830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0984F51F-F7CE-9B35-EA06-0BB113829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236351"/>
            <a:ext cx="619830" cy="61983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2D657055-C630-FB00-820B-365208F42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3797230"/>
            <a:ext cx="619830" cy="61983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A971F191-5B4E-1C10-DA0B-D9126964E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3784180"/>
            <a:ext cx="619830" cy="61983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71961211-96FF-BC32-1A22-2535FD215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6251" y="4360236"/>
            <a:ext cx="619830" cy="61983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E41BD06-9F9F-96AA-A79F-F872C4BD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299" y="4347186"/>
            <a:ext cx="619830" cy="61983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F397E0FB-BFC1-F68D-11B0-4F314CA3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5957" y="4923629"/>
            <a:ext cx="619830" cy="61983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838C0547-31E2-54FC-886E-013EE7A5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1370" y="5486231"/>
            <a:ext cx="619830" cy="61983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77674BD4-0686-159F-8484-24535E3DE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7418" y="5473181"/>
            <a:ext cx="619830" cy="61983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F2D2E7F7-81AF-FADC-7060-ABB19A1F0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63686" y="6035766"/>
            <a:ext cx="619830" cy="61983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830C4606-6E43-F10C-8CD8-646B433F3550}"/>
              </a:ext>
            </a:extLst>
          </p:cNvPr>
          <p:cNvSpPr/>
          <p:nvPr/>
        </p:nvSpPr>
        <p:spPr>
          <a:xfrm>
            <a:off x="4513385" y="1547446"/>
            <a:ext cx="2121877" cy="422031"/>
          </a:xfrm>
          <a:prstGeom prst="fram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32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52443" y="2561963"/>
            <a:ext cx="2862580" cy="2621280"/>
            <a:chOff x="6010655" y="2831592"/>
            <a:chExt cx="2862580" cy="2621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0655" y="2831592"/>
              <a:ext cx="2862072" cy="262128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4227" y="2895600"/>
              <a:ext cx="2682622" cy="2438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55177" y="2876550"/>
              <a:ext cx="2720975" cy="2476500"/>
            </a:xfrm>
            <a:custGeom>
              <a:avLst/>
              <a:gdLst/>
              <a:ahLst/>
              <a:cxnLst/>
              <a:rect l="l" t="t" r="r" b="b"/>
              <a:pathLst>
                <a:path w="2720975" h="2476500">
                  <a:moveTo>
                    <a:pt x="0" y="0"/>
                  </a:moveTo>
                  <a:lnTo>
                    <a:pt x="2720723" y="0"/>
                  </a:lnTo>
                  <a:lnTo>
                    <a:pt x="2720723" y="2476500"/>
                  </a:lnTo>
                  <a:lnTo>
                    <a:pt x="0" y="24765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64875" y="2561962"/>
            <a:ext cx="2907792" cy="26212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28938" y="2625970"/>
            <a:ext cx="2726161" cy="243840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3509889" y="2606921"/>
            <a:ext cx="2764790" cy="2476500"/>
          </a:xfrm>
          <a:custGeom>
            <a:avLst/>
            <a:gdLst/>
            <a:ahLst/>
            <a:cxnLst/>
            <a:rect l="l" t="t" r="r" b="b"/>
            <a:pathLst>
              <a:path w="2764790" h="2476500">
                <a:moveTo>
                  <a:pt x="0" y="0"/>
                </a:moveTo>
                <a:lnTo>
                  <a:pt x="2764262" y="0"/>
                </a:lnTo>
                <a:lnTo>
                  <a:pt x="2764262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92835" y="2561962"/>
            <a:ext cx="3124200" cy="26212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5101" y="2625970"/>
            <a:ext cx="2944373" cy="243840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236051" y="2606921"/>
            <a:ext cx="2982595" cy="2476500"/>
          </a:xfrm>
          <a:custGeom>
            <a:avLst/>
            <a:gdLst/>
            <a:ahLst/>
            <a:cxnLst/>
            <a:rect l="l" t="t" r="r" b="b"/>
            <a:pathLst>
              <a:path w="2982595" h="2476500">
                <a:moveTo>
                  <a:pt x="0" y="0"/>
                </a:moveTo>
                <a:lnTo>
                  <a:pt x="2982474" y="0"/>
                </a:lnTo>
                <a:lnTo>
                  <a:pt x="2982474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58779" y="2470522"/>
            <a:ext cx="8412480" cy="21336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22787" y="2533979"/>
            <a:ext cx="8229600" cy="1951683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503738" y="2514929"/>
            <a:ext cx="8267700" cy="1990089"/>
          </a:xfrm>
          <a:custGeom>
            <a:avLst/>
            <a:gdLst/>
            <a:ahLst/>
            <a:cxnLst/>
            <a:rect l="l" t="t" r="r" b="b"/>
            <a:pathLst>
              <a:path w="8267700" h="1990089">
                <a:moveTo>
                  <a:pt x="0" y="0"/>
                </a:moveTo>
                <a:lnTo>
                  <a:pt x="8267700" y="0"/>
                </a:lnTo>
                <a:lnTo>
                  <a:pt x="8267700" y="1989784"/>
                </a:lnTo>
                <a:lnTo>
                  <a:pt x="0" y="198978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93675" y="4713850"/>
            <a:ext cx="6571488" cy="85039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57435" y="4776035"/>
            <a:ext cx="6389105" cy="669334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338385" y="4756985"/>
            <a:ext cx="6427470" cy="708025"/>
          </a:xfrm>
          <a:custGeom>
            <a:avLst/>
            <a:gdLst/>
            <a:ahLst/>
            <a:cxnLst/>
            <a:rect l="l" t="t" r="r" b="b"/>
            <a:pathLst>
              <a:path w="6427470" h="708025">
                <a:moveTo>
                  <a:pt x="0" y="0"/>
                </a:moveTo>
                <a:lnTo>
                  <a:pt x="6427206" y="0"/>
                </a:lnTo>
                <a:lnTo>
                  <a:pt x="6427206" y="707435"/>
                </a:lnTo>
                <a:lnTo>
                  <a:pt x="0" y="70743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77729" y="1195951"/>
            <a:ext cx="3053715" cy="106807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Encodes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all</a:t>
            </a:r>
            <a:r>
              <a:rPr sz="2400" b="1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facts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310" indent="-181610"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Example: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57577" y="6613652"/>
            <a:ext cx="203136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Fig.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Courtesy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Krzywinski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E3AE23-1A31-D39F-1954-E691968EB00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1:</a:t>
            </a:r>
            <a:r>
              <a:rPr lang="en-US" spc="-190" dirty="0"/>
              <a:t> </a:t>
            </a:r>
            <a:r>
              <a:rPr lang="en-US" spc="-100" dirty="0"/>
              <a:t>expressiveness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25322" y="820810"/>
            <a:ext cx="3340735" cy="106807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Encodes</a:t>
            </a:r>
            <a:r>
              <a:rPr sz="2400" spc="-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only</a:t>
            </a:r>
            <a:r>
              <a:rPr sz="2400" b="1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the</a:t>
            </a:r>
            <a:r>
              <a:rPr sz="2400" spc="-4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spc="-2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facts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marL="194310" indent="-181610">
              <a:spcBef>
                <a:spcPts val="1225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</a:pPr>
            <a:r>
              <a:rPr lang="en-US"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(Bad) </a:t>
            </a:r>
            <a:r>
              <a:rPr sz="24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Example: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677928" y="6386654"/>
            <a:ext cx="7246620" cy="3712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455"/>
              </a:spcBef>
            </a:pPr>
            <a:endParaRPr sz="1100" dirty="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Adapted</a:t>
            </a:r>
            <a:r>
              <a:rPr sz="12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Mackinlay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(1986)</a:t>
            </a:r>
            <a:r>
              <a:rPr sz="1200" spc="-7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Automating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graphical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presentations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relational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information.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FAF93F30-A7E4-71F8-A613-20CEE9E6CBD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1:</a:t>
            </a:r>
            <a:r>
              <a:rPr lang="en-US" spc="-190" dirty="0"/>
              <a:t> </a:t>
            </a:r>
            <a:r>
              <a:rPr lang="en-US" spc="-100" dirty="0"/>
              <a:t>expressiveness</a:t>
            </a:r>
            <a:endParaRPr lang="en-US" dirty="0"/>
          </a:p>
          <a:p>
            <a:endParaRPr lang="en-US" dirty="0"/>
          </a:p>
        </p:txBody>
      </p:sp>
      <p:pic>
        <p:nvPicPr>
          <p:cNvPr id="76" name="Picture 7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6C02292-51AC-CCCA-CA20-1E923D3B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993" y="2099365"/>
            <a:ext cx="7772400" cy="407680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F78D250E-82AD-5027-43DD-DFE7B7784A9C}"/>
              </a:ext>
            </a:extLst>
          </p:cNvPr>
          <p:cNvSpPr/>
          <p:nvPr/>
        </p:nvSpPr>
        <p:spPr>
          <a:xfrm>
            <a:off x="10401300" y="2425700"/>
            <a:ext cx="952500" cy="3568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4DA6BD6-931A-339E-E91A-24EF0826A826}"/>
              </a:ext>
            </a:extLst>
          </p:cNvPr>
          <p:cNvSpPr/>
          <p:nvPr/>
        </p:nvSpPr>
        <p:spPr>
          <a:xfrm>
            <a:off x="6612057" y="5767810"/>
            <a:ext cx="2423828" cy="269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CDD0E31-16E6-82FF-E731-B517DA92618C}"/>
              </a:ext>
            </a:extLst>
          </p:cNvPr>
          <p:cNvSpPr/>
          <p:nvPr/>
        </p:nvSpPr>
        <p:spPr>
          <a:xfrm>
            <a:off x="8671887" y="3519910"/>
            <a:ext cx="259414" cy="2212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1118C55-2D29-AF9D-182B-22186F5E0B8E}"/>
              </a:ext>
            </a:extLst>
          </p:cNvPr>
          <p:cNvSpPr/>
          <p:nvPr/>
        </p:nvSpPr>
        <p:spPr>
          <a:xfrm>
            <a:off x="8944544" y="2965962"/>
            <a:ext cx="259414" cy="27614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FCC28A6-D2BE-8F13-B819-8F2770DB7075}"/>
              </a:ext>
            </a:extLst>
          </p:cNvPr>
          <p:cNvSpPr/>
          <p:nvPr/>
        </p:nvSpPr>
        <p:spPr>
          <a:xfrm>
            <a:off x="9488772" y="2961110"/>
            <a:ext cx="259414" cy="27614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292197-F63E-945D-C9CA-CA0C2CBDF44B}"/>
              </a:ext>
            </a:extLst>
          </p:cNvPr>
          <p:cNvSpPr/>
          <p:nvPr/>
        </p:nvSpPr>
        <p:spPr>
          <a:xfrm>
            <a:off x="9748186" y="4066010"/>
            <a:ext cx="259414" cy="16459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CA0432-0ED6-B7DD-02BF-49D2AE87CA0F}"/>
              </a:ext>
            </a:extLst>
          </p:cNvPr>
          <p:cNvSpPr/>
          <p:nvPr/>
        </p:nvSpPr>
        <p:spPr>
          <a:xfrm>
            <a:off x="5420193" y="4078710"/>
            <a:ext cx="259414" cy="16459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E28D25B-5D13-2059-A33A-77B20C3E545D}"/>
              </a:ext>
            </a:extLst>
          </p:cNvPr>
          <p:cNvSpPr/>
          <p:nvPr/>
        </p:nvSpPr>
        <p:spPr>
          <a:xfrm>
            <a:off x="5698823" y="4078710"/>
            <a:ext cx="256032" cy="16459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197E435-E66B-BFB4-5CA6-70AFD3BBAA4B}"/>
              </a:ext>
            </a:extLst>
          </p:cNvPr>
          <p:cNvSpPr/>
          <p:nvPr/>
        </p:nvSpPr>
        <p:spPr>
          <a:xfrm>
            <a:off x="7058740" y="4624810"/>
            <a:ext cx="259414" cy="10972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CFD6E88-A23F-2874-6548-A451A6DE2AD0}"/>
              </a:ext>
            </a:extLst>
          </p:cNvPr>
          <p:cNvSpPr/>
          <p:nvPr/>
        </p:nvSpPr>
        <p:spPr>
          <a:xfrm>
            <a:off x="6779994" y="4627350"/>
            <a:ext cx="259414" cy="10972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3F43394-9698-7967-5B26-491518F8A44A}"/>
              </a:ext>
            </a:extLst>
          </p:cNvPr>
          <p:cNvSpPr/>
          <p:nvPr/>
        </p:nvSpPr>
        <p:spPr>
          <a:xfrm>
            <a:off x="6515427" y="4627350"/>
            <a:ext cx="256032" cy="10972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115115A-B672-0B51-EEE6-86A257C3C8C3}"/>
              </a:ext>
            </a:extLst>
          </p:cNvPr>
          <p:cNvSpPr/>
          <p:nvPr/>
        </p:nvSpPr>
        <p:spPr>
          <a:xfrm>
            <a:off x="6246296" y="518294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414C591-F5E9-B11F-2F0F-E47715139AB2}"/>
              </a:ext>
            </a:extLst>
          </p:cNvPr>
          <p:cNvSpPr/>
          <p:nvPr/>
        </p:nvSpPr>
        <p:spPr>
          <a:xfrm>
            <a:off x="5966901" y="517091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C50B1B0-43FD-11BA-642C-E6E25396EE0B}"/>
              </a:ext>
            </a:extLst>
          </p:cNvPr>
          <p:cNvSpPr/>
          <p:nvPr/>
        </p:nvSpPr>
        <p:spPr>
          <a:xfrm>
            <a:off x="5153217" y="517091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5C9A713-F144-0BEE-769A-69D27A499A70}"/>
              </a:ext>
            </a:extLst>
          </p:cNvPr>
          <p:cNvSpPr/>
          <p:nvPr/>
        </p:nvSpPr>
        <p:spPr>
          <a:xfrm>
            <a:off x="7325603" y="517091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68ACCD1-911F-8FD4-F271-4CE62E6EB3A2}"/>
              </a:ext>
            </a:extLst>
          </p:cNvPr>
          <p:cNvSpPr/>
          <p:nvPr/>
        </p:nvSpPr>
        <p:spPr>
          <a:xfrm>
            <a:off x="7592735" y="3509080"/>
            <a:ext cx="259414" cy="221284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307E16-78EA-BDAF-06C2-CB7E660AB1F0}"/>
              </a:ext>
            </a:extLst>
          </p:cNvPr>
          <p:cNvSpPr/>
          <p:nvPr/>
        </p:nvSpPr>
        <p:spPr>
          <a:xfrm>
            <a:off x="7857131" y="517024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210E85C-5CBA-CE44-D5D9-6976AE5AEB8B}"/>
              </a:ext>
            </a:extLst>
          </p:cNvPr>
          <p:cNvSpPr/>
          <p:nvPr/>
        </p:nvSpPr>
        <p:spPr>
          <a:xfrm>
            <a:off x="8126622" y="517024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C29549C-9EFF-DA4C-5F77-D6580CF5C38C}"/>
              </a:ext>
            </a:extLst>
          </p:cNvPr>
          <p:cNvSpPr/>
          <p:nvPr/>
        </p:nvSpPr>
        <p:spPr>
          <a:xfrm>
            <a:off x="8405543" y="5170240"/>
            <a:ext cx="259414" cy="5486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3F7D3DF-E64F-8632-7FE1-61AA1150E1A9}"/>
              </a:ext>
            </a:extLst>
          </p:cNvPr>
          <p:cNvSpPr/>
          <p:nvPr/>
        </p:nvSpPr>
        <p:spPr>
          <a:xfrm>
            <a:off x="4891661" y="4625997"/>
            <a:ext cx="256032" cy="10972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E2A2137-2992-70E9-1168-D09B7DAEDDA6}"/>
              </a:ext>
            </a:extLst>
          </p:cNvPr>
          <p:cNvSpPr/>
          <p:nvPr/>
        </p:nvSpPr>
        <p:spPr>
          <a:xfrm>
            <a:off x="9222399" y="4631760"/>
            <a:ext cx="256032" cy="10972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96979" y="866696"/>
            <a:ext cx="6554497" cy="53860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Use </a:t>
            </a:r>
            <a:r>
              <a:rPr b="1" dirty="0"/>
              <a:t>consistent</a:t>
            </a:r>
            <a:r>
              <a:rPr dirty="0"/>
              <a:t> </a:t>
            </a:r>
            <a:r>
              <a:rPr b="1" dirty="0"/>
              <a:t>axes</a:t>
            </a:r>
            <a:r>
              <a:rPr dirty="0"/>
              <a:t> when comparing charts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8970" y="1797397"/>
            <a:ext cx="7951707" cy="39276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96980" y="5947008"/>
            <a:ext cx="3797843" cy="562333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Raina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SZ,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(2005)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Evolution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base-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substitution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gradients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primate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mitochondrial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genomes.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15: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665-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673.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30041" y="5947008"/>
            <a:ext cx="344943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Krzwinski,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behind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every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great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ts val="1415"/>
              </a:lnSpc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principle,</a:t>
            </a:r>
            <a:r>
              <a:rPr sz="12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2012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2D262C-9DF8-C13E-E4AA-7542E851C84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2:</a:t>
            </a:r>
            <a:r>
              <a:rPr lang="en-US" spc="-190" dirty="0"/>
              <a:t> </a:t>
            </a:r>
            <a:r>
              <a:rPr lang="en-US" spc="-100" dirty="0"/>
              <a:t>consistency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146E8-A1A3-9185-CFE2-9C7554F7EE72}"/>
              </a:ext>
            </a:extLst>
          </p:cNvPr>
          <p:cNvSpPr/>
          <p:nvPr/>
        </p:nvSpPr>
        <p:spPr>
          <a:xfrm>
            <a:off x="7502769" y="1699846"/>
            <a:ext cx="4267200" cy="4982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72CD1-3B9C-D8EB-482D-90870BF453D2}"/>
              </a:ext>
            </a:extLst>
          </p:cNvPr>
          <p:cNvSpPr/>
          <p:nvPr/>
        </p:nvSpPr>
        <p:spPr>
          <a:xfrm>
            <a:off x="4372708" y="1699846"/>
            <a:ext cx="2239107" cy="538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13600" y="941094"/>
            <a:ext cx="7868284" cy="39116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A note on legends: order items according to appearance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3085" y="2078816"/>
            <a:ext cx="1451990" cy="25982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42016" y="6531591"/>
            <a:ext cx="48888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Krzwinski,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behind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every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great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principle,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4892" y="2078816"/>
            <a:ext cx="1727267" cy="25982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73057" y="1801790"/>
            <a:ext cx="3624148" cy="36286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C425BFA-392F-1CC4-3008-B5C7BA02B70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2:</a:t>
            </a:r>
            <a:r>
              <a:rPr lang="en-US" spc="-190" dirty="0"/>
              <a:t> </a:t>
            </a:r>
            <a:r>
              <a:rPr lang="en-US" spc="-100" dirty="0"/>
              <a:t>consistency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Refresher: mental models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Putting marks together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Group activity: what we draw vs. what we see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Refresher: building blocks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Choosing visual channels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Group activity: does this follow the rules?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466709" y="812136"/>
            <a:ext cx="8223250" cy="198002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Visual variation should reflect and enhance the underlying 	variation in the data</a:t>
            </a:r>
          </a:p>
          <a:p>
            <a:r>
              <a:rPr dirty="0"/>
              <a:t>Avoid visually similar encodings for independent variables</a:t>
            </a:r>
          </a:p>
          <a:p>
            <a:r>
              <a:rPr dirty="0"/>
              <a:t>Example: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9F58F-C490-F9CC-139E-0542A67F437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2:</a:t>
            </a:r>
            <a:r>
              <a:rPr lang="en-US" spc="-190" dirty="0"/>
              <a:t> </a:t>
            </a:r>
            <a:r>
              <a:rPr lang="en-US" spc="-100" dirty="0"/>
              <a:t>consistency</a:t>
            </a:r>
            <a:endParaRPr lang="en-US" b="1" dirty="0"/>
          </a:p>
        </p:txBody>
      </p:sp>
      <p:pic>
        <p:nvPicPr>
          <p:cNvPr id="16" name="Picture 15" descr="A diagram of a number of dots&#10;&#10;Description automatically generated">
            <a:extLst>
              <a:ext uri="{FF2B5EF4-FFF2-40B4-BE49-F238E27FC236}">
                <a16:creationId xmlns:a16="http://schemas.microsoft.com/office/drawing/2014/main" id="{2B97BC7D-B441-DF82-62CA-64A8D069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475" y="2766647"/>
            <a:ext cx="4031345" cy="3467414"/>
          </a:xfrm>
          <a:prstGeom prst="rect">
            <a:avLst/>
          </a:prstGeom>
        </p:spPr>
      </p:pic>
      <p:pic>
        <p:nvPicPr>
          <p:cNvPr id="18" name="Picture 17" descr="A diagram of red and black circles&#10;&#10;Description automatically generated">
            <a:extLst>
              <a:ext uri="{FF2B5EF4-FFF2-40B4-BE49-F238E27FC236}">
                <a16:creationId xmlns:a16="http://schemas.microsoft.com/office/drawing/2014/main" id="{82D1E293-147A-5070-293D-BB865FD1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818" y="2792165"/>
            <a:ext cx="3684655" cy="32937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ECEE0C-0DFB-F47D-B0DD-00200A472D8C}"/>
              </a:ext>
            </a:extLst>
          </p:cNvPr>
          <p:cNvSpPr txBox="1"/>
          <p:nvPr/>
        </p:nvSpPr>
        <p:spPr>
          <a:xfrm>
            <a:off x="2628901" y="6586131"/>
            <a:ext cx="9563099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5080" algn="r">
              <a:lnSpc>
                <a:spcPts val="1415"/>
              </a:lnSpc>
            </a:pP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Fig.</a:t>
            </a:r>
            <a:r>
              <a:rPr lang="en-US" sz="16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2:</a:t>
            </a:r>
            <a:r>
              <a:rPr lang="en-US" sz="16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M.</a:t>
            </a:r>
            <a:r>
              <a:rPr lang="en-US" sz="16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 err="1">
                <a:solidFill>
                  <a:srgbClr val="292934"/>
                </a:solidFill>
                <a:latin typeface="Arial"/>
                <a:cs typeface="Arial"/>
              </a:rPr>
              <a:t>Krzwinski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,</a:t>
            </a:r>
            <a:r>
              <a:rPr lang="en-US" sz="16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behind</a:t>
            </a:r>
            <a:r>
              <a:rPr lang="en-US" sz="16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every</a:t>
            </a:r>
            <a:r>
              <a:rPr lang="en-US" sz="16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great</a:t>
            </a:r>
            <a:r>
              <a:rPr lang="en-US" sz="16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lang="en-US" sz="16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lang="en-US" sz="16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lang="en-US" sz="16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r>
              <a:rPr lang="en-US" sz="16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292934"/>
                </a:solidFill>
                <a:latin typeface="Arial"/>
                <a:cs typeface="Arial"/>
              </a:rPr>
              <a:t>principle,</a:t>
            </a:r>
            <a:r>
              <a:rPr lang="en-US" sz="1600" spc="-20" dirty="0">
                <a:solidFill>
                  <a:srgbClr val="292934"/>
                </a:solidFill>
                <a:latin typeface="Arial"/>
                <a:cs typeface="Arial"/>
              </a:rPr>
              <a:t> 2012</a:t>
            </a:r>
            <a:endParaRPr lang="en-US" sz="1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2217" y="870752"/>
            <a:ext cx="8059420" cy="144398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Uniform size and alignment reduces visual complexity and 	aids interpretation</a:t>
            </a:r>
          </a:p>
          <a:p>
            <a:r>
              <a:rPr dirty="0"/>
              <a:t>Example: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28103" y="6278372"/>
            <a:ext cx="8947648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r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Fig.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1: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Sharov</a:t>
            </a:r>
            <a:r>
              <a:rPr sz="1200" spc="-7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AA</a:t>
            </a:r>
            <a:r>
              <a:rPr sz="1200" spc="-8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(2005)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Genome-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wide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assembly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analysis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alternative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transcripts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mouse.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15: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748-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754.</a:t>
            </a:r>
            <a:endParaRPr sz="1200" dirty="0">
              <a:latin typeface="Arial"/>
              <a:cs typeface="Arial"/>
            </a:endParaRPr>
          </a:p>
          <a:p>
            <a:pPr marR="5080" algn="r">
              <a:lnSpc>
                <a:spcPts val="1415"/>
              </a:lnSpc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Fig.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2: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Krzwinski,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behind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every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great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principle,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2012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07A1F6-6FBC-2CE8-CE29-1987D3A7177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90" dirty="0"/>
              <a:t> </a:t>
            </a:r>
            <a:r>
              <a:rPr lang="en-US" spc="-55" dirty="0"/>
              <a:t>2:</a:t>
            </a:r>
            <a:r>
              <a:rPr lang="en-US" spc="-190" dirty="0"/>
              <a:t> </a:t>
            </a:r>
            <a:r>
              <a:rPr lang="en-US" spc="-100" dirty="0"/>
              <a:t>consistency</a:t>
            </a:r>
            <a:endParaRPr lang="en-US" b="1" dirty="0"/>
          </a:p>
        </p:txBody>
      </p:sp>
      <p:pic>
        <p:nvPicPr>
          <p:cNvPr id="12" name="Picture 11" descr="A diagram of a spacing variation&#10;&#10;Description automatically generated">
            <a:extLst>
              <a:ext uri="{FF2B5EF4-FFF2-40B4-BE49-F238E27FC236}">
                <a16:creationId xmlns:a16="http://schemas.microsoft.com/office/drawing/2014/main" id="{D064E4AB-1A88-CF98-ECF8-614D8C52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0" y="2314737"/>
            <a:ext cx="4038600" cy="3717939"/>
          </a:xfrm>
          <a:prstGeom prst="rect">
            <a:avLst/>
          </a:prstGeom>
        </p:spPr>
      </p:pic>
      <p:pic>
        <p:nvPicPr>
          <p:cNvPr id="14" name="Picture 13" descr="A diagram of a variety of lines&#10;&#10;Description automatically generated">
            <a:extLst>
              <a:ext uri="{FF2B5EF4-FFF2-40B4-BE49-F238E27FC236}">
                <a16:creationId xmlns:a16="http://schemas.microsoft.com/office/drawing/2014/main" id="{B6576AD8-4DF8-0E56-4D06-82EDE5021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971" y="2424884"/>
            <a:ext cx="4035110" cy="3717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38678" y="2785791"/>
            <a:ext cx="2112010" cy="1277273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“Above all else, show the data.”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41314" y="863091"/>
            <a:ext cx="4593590" cy="5745480"/>
            <a:chOff x="4279391" y="850391"/>
            <a:chExt cx="4593590" cy="57454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9391" y="850391"/>
              <a:ext cx="4593336" cy="57454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3399" y="914400"/>
              <a:ext cx="4412162" cy="5562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324350" y="895350"/>
              <a:ext cx="4450715" cy="5600700"/>
            </a:xfrm>
            <a:custGeom>
              <a:avLst/>
              <a:gdLst/>
              <a:ahLst/>
              <a:cxnLst/>
              <a:rect l="l" t="t" r="r" b="b"/>
              <a:pathLst>
                <a:path w="4450715" h="5600700">
                  <a:moveTo>
                    <a:pt x="0" y="0"/>
                  </a:moveTo>
                  <a:lnTo>
                    <a:pt x="4450263" y="0"/>
                  </a:lnTo>
                  <a:lnTo>
                    <a:pt x="4450263" y="5600700"/>
                  </a:lnTo>
                  <a:lnTo>
                    <a:pt x="0" y="56007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541E6753-8C46-73C4-883D-1B500D8D423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Tufte, 1983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04309" y="1650956"/>
            <a:ext cx="2272030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050" spc="-150" dirty="0">
                <a:latin typeface="Times New Roman"/>
                <a:cs typeface="Times New Roman"/>
              </a:rPr>
              <a:t>Data-</a:t>
            </a:r>
            <a:r>
              <a:rPr sz="3050" spc="-120" dirty="0">
                <a:latin typeface="Times New Roman"/>
                <a:cs typeface="Times New Roman"/>
              </a:rPr>
              <a:t>ink</a:t>
            </a:r>
            <a:r>
              <a:rPr sz="3050" spc="-60" dirty="0">
                <a:latin typeface="Times New Roman"/>
                <a:cs typeface="Times New Roman"/>
              </a:rPr>
              <a:t> </a:t>
            </a:r>
            <a:r>
              <a:rPr sz="3050" spc="-110" dirty="0">
                <a:latin typeface="Times New Roman"/>
                <a:cs typeface="Times New Roman"/>
              </a:rPr>
              <a:t>ratio</a:t>
            </a:r>
            <a:r>
              <a:rPr sz="3050" spc="-45" dirty="0">
                <a:latin typeface="Times New Roman"/>
                <a:cs typeface="Times New Roman"/>
              </a:rPr>
              <a:t> </a:t>
            </a:r>
            <a:r>
              <a:rPr sz="3050" spc="-50" dirty="0">
                <a:latin typeface="Times New Roman"/>
                <a:cs typeface="Times New Roman"/>
              </a:rPr>
              <a:t>=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7678" y="1415257"/>
            <a:ext cx="1252855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050" spc="-150" dirty="0">
                <a:latin typeface="Times New Roman"/>
                <a:cs typeface="Times New Roman"/>
              </a:rPr>
              <a:t>Data-</a:t>
            </a:r>
            <a:r>
              <a:rPr sz="3050" spc="-90" dirty="0">
                <a:latin typeface="Times New Roman"/>
                <a:cs typeface="Times New Roman"/>
              </a:rPr>
              <a:t>ink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0405" y="1963181"/>
            <a:ext cx="4820285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3050" spc="-130" dirty="0">
                <a:latin typeface="Times New Roman"/>
                <a:cs typeface="Times New Roman"/>
              </a:rPr>
              <a:t>Total</a:t>
            </a:r>
            <a:r>
              <a:rPr sz="3050" spc="-80" dirty="0">
                <a:latin typeface="Times New Roman"/>
                <a:cs typeface="Times New Roman"/>
              </a:rPr>
              <a:t> </a:t>
            </a:r>
            <a:r>
              <a:rPr sz="3050" spc="-120" dirty="0">
                <a:latin typeface="Times New Roman"/>
                <a:cs typeface="Times New Roman"/>
              </a:rPr>
              <a:t>ink</a:t>
            </a:r>
            <a:r>
              <a:rPr sz="3050" spc="-60" dirty="0">
                <a:latin typeface="Times New Roman"/>
                <a:cs typeface="Times New Roman"/>
              </a:rPr>
              <a:t> </a:t>
            </a:r>
            <a:r>
              <a:rPr sz="3050" spc="-135" dirty="0">
                <a:latin typeface="Times New Roman"/>
                <a:cs typeface="Times New Roman"/>
              </a:rPr>
              <a:t>used</a:t>
            </a:r>
            <a:r>
              <a:rPr sz="3050" spc="-65" dirty="0">
                <a:latin typeface="Times New Roman"/>
                <a:cs typeface="Times New Roman"/>
              </a:rPr>
              <a:t> </a:t>
            </a:r>
            <a:r>
              <a:rPr sz="3050" spc="-100" dirty="0">
                <a:latin typeface="Times New Roman"/>
                <a:cs typeface="Times New Roman"/>
              </a:rPr>
              <a:t>to</a:t>
            </a:r>
            <a:r>
              <a:rPr sz="3050" spc="-60" dirty="0">
                <a:latin typeface="Times New Roman"/>
                <a:cs typeface="Times New Roman"/>
              </a:rPr>
              <a:t> </a:t>
            </a:r>
            <a:r>
              <a:rPr sz="3050" spc="-110" dirty="0">
                <a:latin typeface="Times New Roman"/>
                <a:cs typeface="Times New Roman"/>
              </a:rPr>
              <a:t>print</a:t>
            </a:r>
            <a:r>
              <a:rPr sz="3050" spc="-70" dirty="0">
                <a:latin typeface="Times New Roman"/>
                <a:cs typeface="Times New Roman"/>
              </a:rPr>
              <a:t> </a:t>
            </a:r>
            <a:r>
              <a:rPr sz="3050" spc="-120" dirty="0">
                <a:latin typeface="Times New Roman"/>
                <a:cs typeface="Times New Roman"/>
              </a:rPr>
              <a:t>the</a:t>
            </a:r>
            <a:r>
              <a:rPr sz="3050" spc="-75" dirty="0">
                <a:latin typeface="Times New Roman"/>
                <a:cs typeface="Times New Roman"/>
              </a:rPr>
              <a:t> </a:t>
            </a:r>
            <a:r>
              <a:rPr sz="3050" spc="-100" dirty="0">
                <a:latin typeface="Times New Roman"/>
                <a:cs typeface="Times New Roman"/>
              </a:rPr>
              <a:t>graphic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07294" y="1971289"/>
            <a:ext cx="4838700" cy="0"/>
          </a:xfrm>
          <a:custGeom>
            <a:avLst/>
            <a:gdLst/>
            <a:ahLst/>
            <a:cxnLst/>
            <a:rect l="l" t="t" r="r" b="b"/>
            <a:pathLst>
              <a:path w="4838700">
                <a:moveTo>
                  <a:pt x="0" y="0"/>
                </a:moveTo>
                <a:lnTo>
                  <a:pt x="4838643" y="0"/>
                </a:lnTo>
              </a:path>
            </a:pathLst>
          </a:custGeom>
          <a:ln w="193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60861" y="3256409"/>
            <a:ext cx="6401435" cy="25816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7495" marR="234950" indent="-265430">
              <a:lnSpc>
                <a:spcPct val="126099"/>
              </a:lnSpc>
              <a:spcBef>
                <a:spcPts val="90"/>
              </a:spcBef>
            </a:pPr>
            <a:r>
              <a:rPr sz="2950" spc="-150" dirty="0">
                <a:latin typeface="Times New Roman"/>
                <a:cs typeface="Times New Roman"/>
              </a:rPr>
              <a:t>=</a:t>
            </a:r>
            <a:r>
              <a:rPr sz="2950" spc="-40" dirty="0">
                <a:latin typeface="Times New Roman"/>
                <a:cs typeface="Times New Roman"/>
              </a:rPr>
              <a:t> </a:t>
            </a:r>
            <a:r>
              <a:rPr sz="2950" spc="-130" dirty="0">
                <a:latin typeface="Times New Roman"/>
                <a:cs typeface="Times New Roman"/>
              </a:rPr>
              <a:t>proportion</a:t>
            </a:r>
            <a:r>
              <a:rPr sz="2950" spc="-35" dirty="0">
                <a:latin typeface="Times New Roman"/>
                <a:cs typeface="Times New Roman"/>
              </a:rPr>
              <a:t> </a:t>
            </a:r>
            <a:r>
              <a:rPr sz="2950" spc="-125" dirty="0">
                <a:latin typeface="Times New Roman"/>
                <a:cs typeface="Times New Roman"/>
              </a:rPr>
              <a:t>of</a:t>
            </a:r>
            <a:r>
              <a:rPr sz="2950" spc="-60" dirty="0">
                <a:latin typeface="Times New Roman"/>
                <a:cs typeface="Times New Roman"/>
              </a:rPr>
              <a:t> </a:t>
            </a:r>
            <a:r>
              <a:rPr sz="2950" spc="-140" dirty="0">
                <a:latin typeface="Times New Roman"/>
                <a:cs typeface="Times New Roman"/>
              </a:rPr>
              <a:t>a</a:t>
            </a:r>
            <a:r>
              <a:rPr sz="2950" spc="-55" dirty="0">
                <a:latin typeface="Times New Roman"/>
                <a:cs typeface="Times New Roman"/>
              </a:rPr>
              <a:t> </a:t>
            </a:r>
            <a:r>
              <a:rPr sz="2950" spc="-130" dirty="0">
                <a:latin typeface="Times New Roman"/>
                <a:cs typeface="Times New Roman"/>
              </a:rPr>
              <a:t>graphic's</a:t>
            </a:r>
            <a:r>
              <a:rPr sz="2950" spc="-40" dirty="0">
                <a:latin typeface="Times New Roman"/>
                <a:cs typeface="Times New Roman"/>
              </a:rPr>
              <a:t> </a:t>
            </a:r>
            <a:r>
              <a:rPr sz="2950" spc="-120" dirty="0">
                <a:latin typeface="Times New Roman"/>
                <a:cs typeface="Times New Roman"/>
              </a:rPr>
              <a:t>ink</a:t>
            </a:r>
            <a:r>
              <a:rPr sz="2950" spc="-35" dirty="0">
                <a:latin typeface="Times New Roman"/>
                <a:cs typeface="Times New Roman"/>
              </a:rPr>
              <a:t> </a:t>
            </a:r>
            <a:r>
              <a:rPr sz="2950" spc="-140" dirty="0">
                <a:latin typeface="Times New Roman"/>
                <a:cs typeface="Times New Roman"/>
              </a:rPr>
              <a:t>devoted</a:t>
            </a:r>
            <a:r>
              <a:rPr sz="2950" spc="-35" dirty="0">
                <a:latin typeface="Times New Roman"/>
                <a:cs typeface="Times New Roman"/>
              </a:rPr>
              <a:t> </a:t>
            </a:r>
            <a:r>
              <a:rPr sz="2950" spc="-105" dirty="0">
                <a:latin typeface="Times New Roman"/>
                <a:cs typeface="Times New Roman"/>
              </a:rPr>
              <a:t>to</a:t>
            </a:r>
            <a:r>
              <a:rPr sz="2950" spc="-35" dirty="0">
                <a:latin typeface="Times New Roman"/>
                <a:cs typeface="Times New Roman"/>
              </a:rPr>
              <a:t> </a:t>
            </a:r>
            <a:r>
              <a:rPr sz="2950" spc="-55" dirty="0">
                <a:latin typeface="Times New Roman"/>
                <a:cs typeface="Times New Roman"/>
              </a:rPr>
              <a:t>the </a:t>
            </a:r>
            <a:r>
              <a:rPr sz="2950" spc="-140" dirty="0">
                <a:latin typeface="Times New Roman"/>
                <a:cs typeface="Times New Roman"/>
              </a:rPr>
              <a:t>non-redundant</a:t>
            </a:r>
            <a:r>
              <a:rPr sz="2950" spc="-10" dirty="0">
                <a:latin typeface="Times New Roman"/>
                <a:cs typeface="Times New Roman"/>
              </a:rPr>
              <a:t> </a:t>
            </a:r>
            <a:r>
              <a:rPr sz="2950" spc="-125" dirty="0">
                <a:latin typeface="Times New Roman"/>
                <a:cs typeface="Times New Roman"/>
              </a:rPr>
              <a:t>display</a:t>
            </a:r>
            <a:r>
              <a:rPr sz="2950" spc="10" dirty="0">
                <a:latin typeface="Times New Roman"/>
                <a:cs typeface="Times New Roman"/>
              </a:rPr>
              <a:t> </a:t>
            </a:r>
            <a:r>
              <a:rPr sz="2950" spc="-125" dirty="0">
                <a:latin typeface="Times New Roman"/>
                <a:cs typeface="Times New Roman"/>
              </a:rPr>
              <a:t>of</a:t>
            </a:r>
            <a:r>
              <a:rPr sz="2950" spc="-20" dirty="0">
                <a:latin typeface="Times New Roman"/>
                <a:cs typeface="Times New Roman"/>
              </a:rPr>
              <a:t> </a:t>
            </a:r>
            <a:r>
              <a:rPr sz="2950" spc="-135" dirty="0">
                <a:latin typeface="Times New Roman"/>
                <a:cs typeface="Times New Roman"/>
              </a:rPr>
              <a:t>data-</a:t>
            </a:r>
            <a:r>
              <a:rPr sz="2950" spc="-45" dirty="0">
                <a:latin typeface="Times New Roman"/>
                <a:cs typeface="Times New Roman"/>
              </a:rPr>
              <a:t>information</a:t>
            </a:r>
            <a:endParaRPr sz="2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50">
              <a:latin typeface="Times New Roman"/>
              <a:cs typeface="Times New Roman"/>
            </a:endParaRPr>
          </a:p>
          <a:p>
            <a:pPr>
              <a:spcBef>
                <a:spcPts val="459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sz="2950" spc="-150" dirty="0">
                <a:latin typeface="Times New Roman"/>
                <a:cs typeface="Times New Roman"/>
              </a:rPr>
              <a:t>=</a:t>
            </a:r>
            <a:r>
              <a:rPr sz="2950" spc="-60" dirty="0">
                <a:latin typeface="Times New Roman"/>
                <a:cs typeface="Times New Roman"/>
              </a:rPr>
              <a:t> </a:t>
            </a:r>
            <a:r>
              <a:rPr sz="2950" spc="-140" dirty="0">
                <a:latin typeface="Times New Roman"/>
                <a:cs typeface="Times New Roman"/>
              </a:rPr>
              <a:t>1</a:t>
            </a:r>
            <a:r>
              <a:rPr sz="2950" spc="-55" dirty="0">
                <a:latin typeface="Times New Roman"/>
                <a:cs typeface="Times New Roman"/>
              </a:rPr>
              <a:t> </a:t>
            </a:r>
            <a:r>
              <a:rPr sz="2950" dirty="0">
                <a:latin typeface="Times New Roman"/>
                <a:cs typeface="Times New Roman"/>
              </a:rPr>
              <a:t>-</a:t>
            </a:r>
            <a:r>
              <a:rPr sz="2950" spc="-70" dirty="0">
                <a:latin typeface="Times New Roman"/>
                <a:cs typeface="Times New Roman"/>
              </a:rPr>
              <a:t> </a:t>
            </a:r>
            <a:r>
              <a:rPr sz="2950" spc="-130" dirty="0">
                <a:latin typeface="Times New Roman"/>
                <a:cs typeface="Times New Roman"/>
              </a:rPr>
              <a:t>proportion</a:t>
            </a:r>
            <a:r>
              <a:rPr sz="2950" spc="-55" dirty="0">
                <a:latin typeface="Times New Roman"/>
                <a:cs typeface="Times New Roman"/>
              </a:rPr>
              <a:t> </a:t>
            </a:r>
            <a:r>
              <a:rPr sz="2950" spc="-120" dirty="0">
                <a:latin typeface="Times New Roman"/>
                <a:cs typeface="Times New Roman"/>
              </a:rPr>
              <a:t>of</a:t>
            </a:r>
            <a:r>
              <a:rPr sz="2950" spc="-70" dirty="0">
                <a:latin typeface="Times New Roman"/>
                <a:cs typeface="Times New Roman"/>
              </a:rPr>
              <a:t> </a:t>
            </a:r>
            <a:r>
              <a:rPr sz="2950" spc="-140" dirty="0">
                <a:latin typeface="Times New Roman"/>
                <a:cs typeface="Times New Roman"/>
              </a:rPr>
              <a:t>a</a:t>
            </a:r>
            <a:r>
              <a:rPr sz="2950" spc="-75" dirty="0">
                <a:latin typeface="Times New Roman"/>
                <a:cs typeface="Times New Roman"/>
              </a:rPr>
              <a:t> </a:t>
            </a:r>
            <a:r>
              <a:rPr sz="2950" spc="-135" dirty="0">
                <a:latin typeface="Times New Roman"/>
                <a:cs typeface="Times New Roman"/>
              </a:rPr>
              <a:t>graphic</a:t>
            </a:r>
            <a:r>
              <a:rPr sz="2950" spc="-75" dirty="0">
                <a:latin typeface="Times New Roman"/>
                <a:cs typeface="Times New Roman"/>
              </a:rPr>
              <a:t> </a:t>
            </a:r>
            <a:r>
              <a:rPr sz="2950" spc="-120" dirty="0">
                <a:latin typeface="Times New Roman"/>
                <a:cs typeface="Times New Roman"/>
              </a:rPr>
              <a:t>that</a:t>
            </a:r>
            <a:r>
              <a:rPr sz="2950" spc="-55" dirty="0">
                <a:latin typeface="Times New Roman"/>
                <a:cs typeface="Times New Roman"/>
              </a:rPr>
              <a:t> </a:t>
            </a:r>
            <a:r>
              <a:rPr sz="2950" spc="-150" dirty="0">
                <a:latin typeface="Times New Roman"/>
                <a:cs typeface="Times New Roman"/>
              </a:rPr>
              <a:t>can</a:t>
            </a:r>
            <a:r>
              <a:rPr sz="2950" spc="-55" dirty="0">
                <a:latin typeface="Times New Roman"/>
                <a:cs typeface="Times New Roman"/>
              </a:rPr>
              <a:t> </a:t>
            </a:r>
            <a:r>
              <a:rPr sz="2950" spc="-140" dirty="0">
                <a:latin typeface="Times New Roman"/>
                <a:cs typeface="Times New Roman"/>
              </a:rPr>
              <a:t>be</a:t>
            </a:r>
            <a:r>
              <a:rPr sz="2950" spc="-75" dirty="0">
                <a:latin typeface="Times New Roman"/>
                <a:cs typeface="Times New Roman"/>
              </a:rPr>
              <a:t> </a:t>
            </a:r>
            <a:r>
              <a:rPr sz="2950" spc="-85" dirty="0">
                <a:latin typeface="Times New Roman"/>
                <a:cs typeface="Times New Roman"/>
              </a:rPr>
              <a:t>erased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CAD2D8-2E2F-3D82-3172-1FFA72FB02D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10" dirty="0"/>
              <a:t>Tufte,</a:t>
            </a:r>
            <a:r>
              <a:rPr lang="en-US" spc="-200" dirty="0"/>
              <a:t> </a:t>
            </a:r>
            <a:r>
              <a:rPr lang="en-US" spc="-90" dirty="0"/>
              <a:t>1983</a:t>
            </a:r>
            <a:endParaRPr lang="en-US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527425" y="2239820"/>
            <a:ext cx="3455717" cy="2875047"/>
            <a:chOff x="1444625" y="1718180"/>
            <a:chExt cx="5985510" cy="4457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799" y="1721356"/>
              <a:ext cx="5979076" cy="44508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625" y="1718180"/>
              <a:ext cx="5985427" cy="44571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3685" y="1719769"/>
              <a:ext cx="5967730" cy="4454525"/>
            </a:xfrm>
            <a:custGeom>
              <a:avLst/>
              <a:gdLst/>
              <a:ahLst/>
              <a:cxnLst/>
              <a:rect l="l" t="t" r="r" b="b"/>
              <a:pathLst>
                <a:path w="5967730" h="4454525">
                  <a:moveTo>
                    <a:pt x="0" y="0"/>
                  </a:moveTo>
                  <a:lnTo>
                    <a:pt x="5967305" y="0"/>
                  </a:lnTo>
                  <a:lnTo>
                    <a:pt x="5967305" y="4454018"/>
                  </a:lnTo>
                  <a:lnTo>
                    <a:pt x="0" y="445401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73D3277-BD51-FD90-9A99-5D88C80B299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10" dirty="0"/>
              <a:t>Tufte:</a:t>
            </a:r>
            <a:r>
              <a:rPr lang="en-US" spc="-185" dirty="0"/>
              <a:t> </a:t>
            </a:r>
            <a:r>
              <a:rPr lang="en-US" spc="-95" dirty="0"/>
              <a:t>maximize</a:t>
            </a:r>
            <a:r>
              <a:rPr lang="en-US" spc="-185" dirty="0"/>
              <a:t> </a:t>
            </a:r>
            <a:r>
              <a:rPr lang="en-US" spc="-70" dirty="0"/>
              <a:t>the</a:t>
            </a:r>
            <a:r>
              <a:rPr lang="en-US" spc="-185" dirty="0"/>
              <a:t> </a:t>
            </a:r>
            <a:r>
              <a:rPr lang="en-US" spc="-114" dirty="0"/>
              <a:t>data-</a:t>
            </a:r>
            <a:r>
              <a:rPr lang="en-US" spc="-75" dirty="0"/>
              <a:t>ink</a:t>
            </a:r>
            <a:r>
              <a:rPr lang="en-US" spc="-180" dirty="0"/>
              <a:t> </a:t>
            </a:r>
            <a:r>
              <a:rPr lang="en-US" spc="-70" dirty="0"/>
              <a:t>ratio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F98FE-9FD2-9F5F-6D3B-09804C2D0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070" y="2237607"/>
            <a:ext cx="3865014" cy="287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3B144E0-FCD6-B879-7F4E-3F7D5B9D4BD5}"/>
              </a:ext>
            </a:extLst>
          </p:cNvPr>
          <p:cNvSpPr/>
          <p:nvPr/>
        </p:nvSpPr>
        <p:spPr>
          <a:xfrm>
            <a:off x="7137400" y="3676171"/>
            <a:ext cx="720670" cy="3624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76040" y="1473356"/>
            <a:ext cx="6449060" cy="2516073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What do you think of the data-ink ratio?</a:t>
            </a:r>
            <a:r>
              <a:rPr lang="en-US" dirty="0"/>
              <a:t> </a:t>
            </a:r>
          </a:p>
          <a:p>
            <a:r>
              <a:rPr lang="en-US" dirty="0"/>
              <a:t>Think of 3 specific </a:t>
            </a:r>
            <a:r>
              <a:rPr dirty="0"/>
              <a:t>ways to maximize i</a:t>
            </a:r>
            <a:r>
              <a:rPr lang="en-US" dirty="0"/>
              <a:t>t</a:t>
            </a:r>
          </a:p>
          <a:p>
            <a:r>
              <a:rPr lang="en-US" dirty="0"/>
              <a:t>Do you think there are limits or tradeoffs to this design approach?</a:t>
            </a:r>
          </a:p>
          <a:p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21EE90-B2A8-9319-EAB8-743EFF2D37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85" dirty="0"/>
              <a:t>Discussion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628981" y="733522"/>
            <a:ext cx="6399530" cy="106807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Navigational aids shouldn’t compete with data</a:t>
            </a:r>
          </a:p>
          <a:p>
            <a:r>
              <a:rPr dirty="0"/>
              <a:t>Avoid: heavy axes, error bars and glyphs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28981" y="1872127"/>
            <a:ext cx="8157700" cy="4518683"/>
            <a:chOff x="720680" y="1606196"/>
            <a:chExt cx="8157700" cy="4518683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680" y="1606196"/>
              <a:ext cx="8157700" cy="15685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898" y="3389807"/>
              <a:ext cx="6925269" cy="273507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19509" y="6430772"/>
            <a:ext cx="896810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1115060">
              <a:lnSpc>
                <a:spcPts val="1390"/>
              </a:lnSpc>
              <a:spcBef>
                <a:spcPts val="185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Heer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J,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Bostock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(2010)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Crowdsourcing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graphical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perception: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using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mechanical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turk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to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assess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design.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Proceedings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28th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international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conference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Human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factors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computing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systems.</a:t>
            </a:r>
            <a:r>
              <a:rPr sz="1200" spc="-7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Atlanta,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Georgia,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USA:</a:t>
            </a:r>
            <a:r>
              <a:rPr sz="1200" spc="-8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ACM.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pp.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203-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212.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008A66-DCC0-60A6-3D4D-B419F1B68B6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85" dirty="0"/>
              <a:t> </a:t>
            </a:r>
            <a:r>
              <a:rPr lang="en-US" spc="-55" dirty="0"/>
              <a:t>3:</a:t>
            </a:r>
            <a:r>
              <a:rPr lang="en-US" spc="-185" dirty="0"/>
              <a:t> </a:t>
            </a:r>
            <a:r>
              <a:rPr lang="en-US" spc="-100" dirty="0"/>
              <a:t>importance</a:t>
            </a:r>
            <a:r>
              <a:rPr lang="en-US" spc="-185" dirty="0"/>
              <a:t> </a:t>
            </a:r>
            <a:r>
              <a:rPr lang="en-US" spc="-85" dirty="0"/>
              <a:t>ordering</a:t>
            </a:r>
            <a:endParaRPr lang="en-US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58541" y="854532"/>
            <a:ext cx="3908425" cy="53860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>
            <a:defPPr>
              <a:defRPr lang="en-US"/>
            </a:defPPr>
            <a:lvl1pPr marL="194310" indent="-181610">
              <a:spcBef>
                <a:spcPts val="1320"/>
              </a:spcBef>
              <a:buClr>
                <a:schemeClr val="tx1">
                  <a:lumMod val="75000"/>
                  <a:lumOff val="25000"/>
                </a:schemeClr>
              </a:buClr>
              <a:buSzPct val="83333"/>
              <a:buChar char="•"/>
              <a:tabLst>
                <a:tab pos="194310" algn="l"/>
              </a:tabLst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defRPr>
            </a:lvl1pPr>
          </a:lstStyle>
          <a:p>
            <a:r>
              <a:rPr dirty="0"/>
              <a:t>Simplify, simplify, simplify…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9908" y="1595704"/>
            <a:ext cx="3937607" cy="3282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84437" y="1595704"/>
            <a:ext cx="3937357" cy="32992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82341" y="5289371"/>
            <a:ext cx="365061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Sharov</a:t>
            </a:r>
            <a:r>
              <a:rPr sz="1200" spc="-7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AA,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(2006)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16: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505-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509.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05"/>
              </a:lnSpc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Peterson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(2009)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19: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2317-2323.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415"/>
              </a:lnSpc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Thomson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NR,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(2005)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15: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629-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640.</a:t>
            </a:r>
            <a:endParaRPr sz="1200">
              <a:latin typeface="Arial"/>
              <a:cs typeface="Arial"/>
            </a:endParaRPr>
          </a:p>
          <a:p>
            <a:pPr marL="12700">
              <a:spcBef>
                <a:spcPts val="45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DB,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Ko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(2005)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Genome</a:t>
            </a:r>
            <a:r>
              <a:rPr sz="1200" spc="-1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Res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15: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 748-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754.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1851" y="5664276"/>
            <a:ext cx="3860165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415"/>
              </a:lnSpc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M.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Krzwinski,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behind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every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great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visualization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is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2934"/>
                </a:solidFill>
                <a:latin typeface="Arial"/>
                <a:cs typeface="Arial"/>
              </a:rPr>
              <a:t>design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ts val="1415"/>
              </a:lnSpc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principle,</a:t>
            </a:r>
            <a:r>
              <a:rPr sz="1200" spc="-4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BD4ED3-7854-9D25-AF0B-365B3BE1A75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Principle</a:t>
            </a:r>
            <a:r>
              <a:rPr lang="en-US" spc="-185" dirty="0"/>
              <a:t> </a:t>
            </a:r>
            <a:r>
              <a:rPr lang="en-US" spc="-55" dirty="0"/>
              <a:t>3:</a:t>
            </a:r>
            <a:r>
              <a:rPr lang="en-US" spc="-185" dirty="0"/>
              <a:t> </a:t>
            </a:r>
            <a:r>
              <a:rPr lang="en-US" spc="-100" dirty="0"/>
              <a:t>importance</a:t>
            </a:r>
            <a:r>
              <a:rPr lang="en-US" spc="-185" dirty="0"/>
              <a:t> </a:t>
            </a:r>
            <a:r>
              <a:rPr lang="en-US" spc="-85" dirty="0"/>
              <a:t>ordering</a:t>
            </a:r>
            <a:endParaRPr lang="en-US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473575" y="822960"/>
            <a:ext cx="6549390" cy="5212080"/>
            <a:chOff x="1209675" y="1198859"/>
            <a:chExt cx="6549390" cy="5212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2995" y="1327598"/>
              <a:ext cx="6382664" cy="49539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8233" y="1322835"/>
              <a:ext cx="6392545" cy="4963795"/>
            </a:xfrm>
            <a:custGeom>
              <a:avLst/>
              <a:gdLst/>
              <a:ahLst/>
              <a:cxnLst/>
              <a:rect l="l" t="t" r="r" b="b"/>
              <a:pathLst>
                <a:path w="6392545" h="4963795">
                  <a:moveTo>
                    <a:pt x="0" y="0"/>
                  </a:moveTo>
                  <a:lnTo>
                    <a:pt x="6392190" y="0"/>
                  </a:lnTo>
                  <a:lnTo>
                    <a:pt x="6392190" y="4963513"/>
                  </a:lnTo>
                  <a:lnTo>
                    <a:pt x="0" y="49635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199" y="1208385"/>
              <a:ext cx="6530257" cy="519241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14437" y="1203622"/>
              <a:ext cx="6539865" cy="5202555"/>
            </a:xfrm>
            <a:custGeom>
              <a:avLst/>
              <a:gdLst/>
              <a:ahLst/>
              <a:cxnLst/>
              <a:rect l="l" t="t" r="r" b="b"/>
              <a:pathLst>
                <a:path w="6539865" h="5202555">
                  <a:moveTo>
                    <a:pt x="0" y="0"/>
                  </a:moveTo>
                  <a:lnTo>
                    <a:pt x="6539782" y="0"/>
                  </a:lnTo>
                  <a:lnTo>
                    <a:pt x="6539782" y="5201940"/>
                  </a:lnTo>
                  <a:lnTo>
                    <a:pt x="0" y="52019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51546" y="6234705"/>
            <a:ext cx="84099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Bateman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“Useful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Junk?</a:t>
            </a:r>
            <a:r>
              <a:rPr sz="1200"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Effects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Embellishment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Comprehension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Memorability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Charts”,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CHI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284FF0-F5AD-36EA-B159-25220077463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  <a:r>
              <a:rPr lang="en-US" spc="-400" dirty="0"/>
              <a:t> </a:t>
            </a:r>
            <a:r>
              <a:rPr lang="en-US" spc="-90" dirty="0"/>
              <a:t>caveat:</a:t>
            </a:r>
            <a:r>
              <a:rPr lang="en-US" spc="-190" dirty="0"/>
              <a:t> </a:t>
            </a:r>
            <a:r>
              <a:rPr lang="en-US" spc="-90" dirty="0"/>
              <a:t>“chart</a:t>
            </a:r>
            <a:r>
              <a:rPr lang="en-US" spc="-190" dirty="0"/>
              <a:t> </a:t>
            </a:r>
            <a:r>
              <a:rPr lang="en-US" spc="-95" dirty="0"/>
              <a:t>junk”</a:t>
            </a:r>
            <a:r>
              <a:rPr lang="en-US" spc="-190" dirty="0"/>
              <a:t> </a:t>
            </a:r>
            <a:r>
              <a:rPr lang="en-US" spc="-70" dirty="0"/>
              <a:t>and</a:t>
            </a:r>
            <a:r>
              <a:rPr lang="en-US" spc="-190" dirty="0"/>
              <a:t> </a:t>
            </a:r>
            <a:r>
              <a:rPr lang="en-US" spc="-65" dirty="0"/>
              <a:t>recall</a:t>
            </a:r>
            <a:endParaRPr lang="en-US" dirty="0"/>
          </a:p>
        </p:txBody>
      </p:sp>
      <p:pic>
        <p:nvPicPr>
          <p:cNvPr id="13" name="Picture 12" descr="A cartoon of a monster&#10;&#10;Description automatically generated">
            <a:extLst>
              <a:ext uri="{FF2B5EF4-FFF2-40B4-BE49-F238E27FC236}">
                <a16:creationId xmlns:a16="http://schemas.microsoft.com/office/drawing/2014/main" id="{644FB589-A0D7-28AD-AB66-96676AF2C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627" y="1123837"/>
            <a:ext cx="5791200" cy="452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3351546" y="6234705"/>
            <a:ext cx="84099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Bateman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“Useful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Junk?</a:t>
            </a:r>
            <a:r>
              <a:rPr sz="1200"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Effects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Embellishment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Comprehension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Memorability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Charts”,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CHI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284FF0-F5AD-36EA-B159-25220077463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  <a:r>
              <a:rPr lang="en-US" spc="-400" dirty="0"/>
              <a:t> </a:t>
            </a:r>
            <a:r>
              <a:rPr lang="en-US" spc="-90" dirty="0"/>
              <a:t>caveat:</a:t>
            </a:r>
            <a:r>
              <a:rPr lang="en-US" spc="-190" dirty="0"/>
              <a:t> </a:t>
            </a:r>
            <a:r>
              <a:rPr lang="en-US" spc="-90" dirty="0"/>
              <a:t>“chart</a:t>
            </a:r>
            <a:r>
              <a:rPr lang="en-US" spc="-190" dirty="0"/>
              <a:t> </a:t>
            </a:r>
            <a:r>
              <a:rPr lang="en-US" spc="-95" dirty="0"/>
              <a:t>junk”</a:t>
            </a:r>
            <a:r>
              <a:rPr lang="en-US" spc="-190" dirty="0"/>
              <a:t> </a:t>
            </a:r>
            <a:r>
              <a:rPr lang="en-US" spc="-70" dirty="0"/>
              <a:t>and</a:t>
            </a:r>
            <a:r>
              <a:rPr lang="en-US" spc="-190" dirty="0"/>
              <a:t> </a:t>
            </a:r>
            <a:r>
              <a:rPr lang="en-US" spc="-65" dirty="0"/>
              <a:t>recall</a:t>
            </a:r>
            <a:endParaRPr lang="en-US" dirty="0"/>
          </a:p>
        </p:txBody>
      </p:sp>
      <p:pic>
        <p:nvPicPr>
          <p:cNvPr id="10" name="Picture 9" descr="A graph of blue and white bars&#10;&#10;Description automatically generated with medium confidence">
            <a:extLst>
              <a:ext uri="{FF2B5EF4-FFF2-40B4-BE49-F238E27FC236}">
                <a16:creationId xmlns:a16="http://schemas.microsoft.com/office/drawing/2014/main" id="{529C7730-F2DE-1432-1202-81BE4B2C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85"/>
          <a:stretch/>
        </p:blipFill>
        <p:spPr>
          <a:xfrm>
            <a:off x="3867150" y="2002028"/>
            <a:ext cx="7099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7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/>
          <p:cNvPicPr preferRelativeResize="0"/>
          <p:nvPr/>
        </p:nvPicPr>
        <p:blipFill rotWithShape="1">
          <a:blip r:embed="rId3">
            <a:alphaModFix/>
          </a:blip>
          <a:srcRect l="8245" t="1743" r="6688"/>
          <a:stretch/>
        </p:blipFill>
        <p:spPr>
          <a:xfrm>
            <a:off x="6049441" y="1600200"/>
            <a:ext cx="4594812" cy="44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/>
          <p:nvPr/>
        </p:nvSpPr>
        <p:spPr>
          <a:xfrm>
            <a:off x="6049441" y="1597028"/>
            <a:ext cx="4594812" cy="442277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02" name="Google Shape;202;p19"/>
          <p:cNvGrpSpPr/>
          <p:nvPr/>
        </p:nvGrpSpPr>
        <p:grpSpPr>
          <a:xfrm>
            <a:off x="4876800" y="1219200"/>
            <a:ext cx="2052320" cy="5186680"/>
            <a:chOff x="3352800" y="1219200"/>
            <a:chExt cx="2052320" cy="5186680"/>
          </a:xfrm>
        </p:grpSpPr>
        <p:sp>
          <p:nvSpPr>
            <p:cNvPr id="203" name="Google Shape;203;p19" descr="Untitled.png"/>
            <p:cNvSpPr/>
            <p:nvPr/>
          </p:nvSpPr>
          <p:spPr>
            <a:xfrm>
              <a:off x="3352800" y="4876800"/>
              <a:ext cx="1173480" cy="1529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Google Shape;204;p19" descr="Untitled.png"/>
            <p:cNvSpPr/>
            <p:nvPr/>
          </p:nvSpPr>
          <p:spPr>
            <a:xfrm>
              <a:off x="4267200" y="2057400"/>
              <a:ext cx="965200" cy="1005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Google Shape;205;p19" descr="Untitled.png"/>
            <p:cNvSpPr/>
            <p:nvPr/>
          </p:nvSpPr>
          <p:spPr>
            <a:xfrm>
              <a:off x="4267200" y="4343400"/>
              <a:ext cx="1036320" cy="812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Google Shape;206;p19" descr="Untitled.png"/>
            <p:cNvSpPr/>
            <p:nvPr/>
          </p:nvSpPr>
          <p:spPr>
            <a:xfrm>
              <a:off x="4572000" y="3124200"/>
              <a:ext cx="833120" cy="10566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Google Shape;207;p19" descr="Untitled.png"/>
            <p:cNvSpPr/>
            <p:nvPr/>
          </p:nvSpPr>
          <p:spPr>
            <a:xfrm>
              <a:off x="3810000" y="1219200"/>
              <a:ext cx="822960" cy="9956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934240-4376-443B-1F38-94232CB4482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Mental Models</a:t>
            </a:r>
          </a:p>
        </p:txBody>
      </p:sp>
      <p:pic>
        <p:nvPicPr>
          <p:cNvPr id="5" name="Google Shape;267;p31">
            <a:extLst>
              <a:ext uri="{FF2B5EF4-FFF2-40B4-BE49-F238E27FC236}">
                <a16:creationId xmlns:a16="http://schemas.microsoft.com/office/drawing/2014/main" id="{7F412282-BEA3-3D4D-FF5F-67B8492644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245" t="1743" r="6688"/>
          <a:stretch/>
        </p:blipFill>
        <p:spPr>
          <a:xfrm>
            <a:off x="6712531" y="817407"/>
            <a:ext cx="5386453" cy="5184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Google Shape;268;p31">
            <a:extLst>
              <a:ext uri="{FF2B5EF4-FFF2-40B4-BE49-F238E27FC236}">
                <a16:creationId xmlns:a16="http://schemas.microsoft.com/office/drawing/2014/main" id="{6B341D93-701A-0A5B-2DFB-33E56495882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t="-1171" b="-2109"/>
          <a:stretch/>
        </p:blipFill>
        <p:spPr>
          <a:xfrm>
            <a:off x="3131130" y="1122208"/>
            <a:ext cx="6019800" cy="40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9;p31">
            <a:extLst>
              <a:ext uri="{FF2B5EF4-FFF2-40B4-BE49-F238E27FC236}">
                <a16:creationId xmlns:a16="http://schemas.microsoft.com/office/drawing/2014/main" id="{B4F746E1-5310-BA86-434C-40F3CAF0C65C}"/>
              </a:ext>
            </a:extLst>
          </p:cNvPr>
          <p:cNvSpPr/>
          <p:nvPr/>
        </p:nvSpPr>
        <p:spPr>
          <a:xfrm rot="-10027351">
            <a:off x="5797658" y="2998990"/>
            <a:ext cx="2133600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412" y="37383"/>
                </a:moveTo>
                <a:lnTo>
                  <a:pt x="11412" y="37383"/>
                </a:lnTo>
                <a:cubicBezTo>
                  <a:pt x="20788" y="15780"/>
                  <a:pt x="42431" y="2786"/>
                  <a:pt x="65192" y="5094"/>
                </a:cubicBezTo>
                <a:cubicBezTo>
                  <a:pt x="87952" y="7402"/>
                  <a:pt x="106751" y="24498"/>
                  <a:pt x="111902" y="47574"/>
                </a:cubicBezTo>
                <a:lnTo>
                  <a:pt x="118563" y="47501"/>
                </a:lnTo>
                <a:lnTo>
                  <a:pt x="105010" y="59503"/>
                </a:lnTo>
                <a:lnTo>
                  <a:pt x="88591" y="47831"/>
                </a:lnTo>
                <a:lnTo>
                  <a:pt x="95255" y="47758"/>
                </a:lnTo>
                <a:lnTo>
                  <a:pt x="95255" y="47758"/>
                </a:lnTo>
                <a:cubicBezTo>
                  <a:pt x="90820" y="30023"/>
                  <a:pt x="77321" y="17562"/>
                  <a:pt x="61647" y="16733"/>
                </a:cubicBezTo>
                <a:cubicBezTo>
                  <a:pt x="45973" y="15905"/>
                  <a:pt x="31581" y="26893"/>
                  <a:pt x="25817" y="44088"/>
                </a:cubicBezTo>
                <a:close/>
              </a:path>
            </a:pathLst>
          </a:cu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3351546" y="6234705"/>
            <a:ext cx="84099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Bateman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al.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“Useful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Junk?</a:t>
            </a:r>
            <a:r>
              <a:rPr sz="1200" spc="-5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The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Effects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Visual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Embellishment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on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Comprehension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and</a:t>
            </a:r>
            <a:r>
              <a:rPr sz="1200" spc="-3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Memorability</a:t>
            </a:r>
            <a:r>
              <a:rPr sz="1200" spc="-30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of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Charts”,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2934"/>
                </a:solidFill>
                <a:latin typeface="Arial"/>
                <a:cs typeface="Arial"/>
              </a:rPr>
              <a:t>CHI</a:t>
            </a:r>
            <a:r>
              <a:rPr sz="1200" spc="-25" dirty="0">
                <a:solidFill>
                  <a:srgbClr val="292934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92934"/>
                </a:solidFill>
                <a:latin typeface="Arial"/>
                <a:cs typeface="Arial"/>
              </a:rPr>
              <a:t>2010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284FF0-F5AD-36EA-B159-25220077463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  <a:r>
              <a:rPr lang="en-US" spc="-400" dirty="0"/>
              <a:t> </a:t>
            </a:r>
            <a:r>
              <a:rPr lang="en-US" spc="-90" dirty="0"/>
              <a:t>caveat:</a:t>
            </a:r>
            <a:r>
              <a:rPr lang="en-US" spc="-190" dirty="0"/>
              <a:t> </a:t>
            </a:r>
            <a:r>
              <a:rPr lang="en-US" spc="-90" dirty="0"/>
              <a:t>“chart</a:t>
            </a:r>
            <a:r>
              <a:rPr lang="en-US" spc="-190" dirty="0"/>
              <a:t> </a:t>
            </a:r>
            <a:r>
              <a:rPr lang="en-US" spc="-95" dirty="0"/>
              <a:t>junk”</a:t>
            </a:r>
            <a:r>
              <a:rPr lang="en-US" spc="-190" dirty="0"/>
              <a:t> </a:t>
            </a:r>
            <a:r>
              <a:rPr lang="en-US" spc="-70" dirty="0"/>
              <a:t>and</a:t>
            </a:r>
            <a:r>
              <a:rPr lang="en-US" spc="-190" dirty="0"/>
              <a:t> </a:t>
            </a:r>
            <a:r>
              <a:rPr lang="en-US" spc="-65" dirty="0"/>
              <a:t>preference</a:t>
            </a:r>
            <a:endParaRPr lang="en-US" dirty="0"/>
          </a:p>
        </p:txBody>
      </p:sp>
      <p:pic>
        <p:nvPicPr>
          <p:cNvPr id="3" name="Picture 2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B836C0DC-05AB-08A9-CE34-0C5D6828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1835150"/>
            <a:ext cx="68834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71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3340" y="1815885"/>
            <a:ext cx="4136910" cy="30847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25361" y="2046343"/>
            <a:ext cx="3909439" cy="255105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1E5340-511B-ED6A-195F-59C0C141922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95" dirty="0"/>
              <a:t>Chart</a:t>
            </a:r>
            <a:r>
              <a:rPr lang="en-US" spc="-180" dirty="0"/>
              <a:t> </a:t>
            </a:r>
            <a:r>
              <a:rPr lang="en-US" spc="-85" dirty="0"/>
              <a:t>junk</a:t>
            </a:r>
            <a:r>
              <a:rPr lang="en-US" spc="-175" dirty="0"/>
              <a:t> </a:t>
            </a:r>
            <a:r>
              <a:rPr lang="en-US" spc="-70" dirty="0"/>
              <a:t>and</a:t>
            </a:r>
            <a:r>
              <a:rPr lang="en-US" spc="-185" dirty="0"/>
              <a:t> </a:t>
            </a:r>
            <a:r>
              <a:rPr lang="en-US" spc="-75" dirty="0"/>
              <a:t>eye</a:t>
            </a:r>
            <a:r>
              <a:rPr lang="en-US" spc="-180" dirty="0"/>
              <a:t> </a:t>
            </a:r>
            <a:r>
              <a:rPr lang="en-US" spc="-80" dirty="0"/>
              <a:t>gaze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the Marks and Channels Activity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36C70-E762-076F-31EA-3A28AAFD2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800" dirty="0"/>
              <a:t>Work with 2 other people. Be prepared to share your work with the class. </a:t>
            </a:r>
          </a:p>
          <a:p>
            <a:endParaRPr lang="en-US" sz="2800" dirty="0"/>
          </a:p>
          <a:p>
            <a:r>
              <a:rPr lang="en-US" sz="2800" dirty="0"/>
              <a:t>Find a data visualization you think is interesting</a:t>
            </a:r>
          </a:p>
          <a:p>
            <a:pPr lvl="1"/>
            <a:r>
              <a:rPr lang="en-US" sz="2400" dirty="0"/>
              <a:t>Some ideas: New sites, government sites, Tableau, </a:t>
            </a:r>
            <a:r>
              <a:rPr lang="en-US" sz="2400" dirty="0" err="1"/>
              <a:t>massvis.mit.edu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Write down what you chose on the board so we don’t get repeats! </a:t>
            </a:r>
          </a:p>
          <a:p>
            <a:endParaRPr lang="en-US" sz="2800" dirty="0"/>
          </a:p>
          <a:p>
            <a:r>
              <a:rPr lang="en-US" sz="2800" dirty="0"/>
              <a:t>Identify the following:</a:t>
            </a:r>
          </a:p>
          <a:p>
            <a:pPr lvl="1"/>
            <a:r>
              <a:rPr lang="en-US" sz="2400" dirty="0"/>
              <a:t>What is the data that’s being visualized? </a:t>
            </a:r>
          </a:p>
          <a:p>
            <a:pPr lvl="1"/>
            <a:r>
              <a:rPr lang="en-US" sz="2400" dirty="0"/>
              <a:t>Where did the data come from?</a:t>
            </a:r>
          </a:p>
          <a:p>
            <a:pPr lvl="1"/>
            <a:r>
              <a:rPr lang="en-US" sz="2400" dirty="0"/>
              <a:t>What marks and channels are used in the visualization?</a:t>
            </a:r>
          </a:p>
          <a:p>
            <a:pPr lvl="1"/>
            <a:r>
              <a:rPr lang="en-US" sz="2400" dirty="0"/>
              <a:t>What data dimensions do the marks and channels represent? </a:t>
            </a:r>
          </a:p>
          <a:p>
            <a:pPr lvl="1"/>
            <a:r>
              <a:rPr lang="en-US" sz="2400" dirty="0"/>
              <a:t>What do you learn from looking at the visualization?</a:t>
            </a:r>
          </a:p>
          <a:p>
            <a:pPr lvl="1"/>
            <a:r>
              <a:rPr lang="en-US" sz="2400" dirty="0"/>
              <a:t>What additional questions do you have?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C2A443-1085-80C8-CFC3-0057C5BE8CBC}"/>
              </a:ext>
            </a:extLst>
          </p:cNvPr>
          <p:cNvSpPr/>
          <p:nvPr/>
        </p:nvSpPr>
        <p:spPr>
          <a:xfrm>
            <a:off x="3394362" y="144462"/>
            <a:ext cx="7984069" cy="71964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Go back to the visualization you chose for this activity</a:t>
            </a:r>
          </a:p>
        </p:txBody>
      </p:sp>
    </p:spTree>
    <p:extLst>
      <p:ext uri="{BB962C8B-B14F-4D97-AF65-F5344CB8AC3E}">
        <p14:creationId xmlns:p14="http://schemas.microsoft.com/office/powerpoint/2010/main" val="403805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33AF-9A37-F0B4-D3E8-EBE6FFCA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the Marks and Channels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0274-4ED0-D135-F875-A6CAA9B93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897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dirty="0"/>
              <a:t>Work with your group to answer: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Why did you choose this specific visualization?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Does the visualization follow all the design principles we just looked at? </a:t>
            </a:r>
          </a:p>
          <a:p>
            <a:pPr marL="1017270" lvl="1" indent="-514350">
              <a:buFont typeface="+mj-lt"/>
              <a:buAutoNum type="arabicPeriod"/>
            </a:pPr>
            <a:r>
              <a:rPr lang="en-US" sz="2200" dirty="0"/>
              <a:t>If not, which are violated and how?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 you think your answer to (2) impacted your answer to (1)? </a:t>
            </a:r>
          </a:p>
        </p:txBody>
      </p:sp>
    </p:spTree>
    <p:extLst>
      <p:ext uri="{BB962C8B-B14F-4D97-AF65-F5344CB8AC3E}">
        <p14:creationId xmlns:p14="http://schemas.microsoft.com/office/powerpoint/2010/main" val="3430924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73DC8A-6E4E-A4E0-666E-CF3287D9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E25853F5-4C3F-C946-B3A1-9D4F271E21EC}"/>
              </a:ext>
            </a:extLst>
          </p:cNvPr>
          <p:cNvSpPr txBox="1">
            <a:spLocks/>
          </p:cNvSpPr>
          <p:nvPr/>
        </p:nvSpPr>
        <p:spPr>
          <a:xfrm>
            <a:off x="3532909" y="974292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80000"/>
              </a:lnSpc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Our labs will be run using Tableau, a drag-and-drop visualization tool suite</a:t>
            </a:r>
            <a:endParaRPr lang="en-US" sz="2400" dirty="0"/>
          </a:p>
          <a:p>
            <a:pPr marL="0" indent="0">
              <a:lnSpc>
                <a:spcPct val="80000"/>
              </a:lnSpc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Tableau for Teaching has donated license keys (good for one year) for everyone enrolled in this course</a:t>
            </a:r>
            <a:endParaRPr lang="en-US" sz="2400" dirty="0"/>
          </a:p>
          <a:p>
            <a:pPr marL="0" indent="0">
              <a:lnSpc>
                <a:spcPct val="80000"/>
              </a:lnSpc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Instructions for getting a license have been posted; please install before next class! </a:t>
            </a:r>
            <a:endParaRPr lang="en-US" sz="2400" dirty="0"/>
          </a:p>
          <a:p>
            <a:pPr marL="0" indent="0">
              <a:lnSpc>
                <a:spcPct val="80000"/>
              </a:lnSpc>
              <a:buFont typeface="Wingdings 2" pitchFamily="18" charset="2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>
              <a:lnSpc>
                <a:spcPct val="80000"/>
              </a:lnSpc>
              <a:buSzPts val="1887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help? Ping me, or come to office hours</a:t>
            </a:r>
            <a:endParaRPr lang="en-US" sz="2400" dirty="0"/>
          </a:p>
        </p:txBody>
      </p:sp>
      <p:pic>
        <p:nvPicPr>
          <p:cNvPr id="5" name="Google Shape;111;p15" descr="tableau.png">
            <a:extLst>
              <a:ext uri="{FF2B5EF4-FFF2-40B4-BE49-F238E27FC236}">
                <a16:creationId xmlns:a16="http://schemas.microsoft.com/office/drawing/2014/main" id="{F297EE1F-010F-5737-43E9-CD0DE7D49F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509" y="699654"/>
            <a:ext cx="5740400" cy="11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2B386-7114-281E-65BC-9E5FCD4653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“gestalt effect”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11D76-E901-8BC9-5621-B5680D51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4921456"/>
            <a:ext cx="7779393" cy="8035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Our brain’s ability to generate whole forms, instead of just collections of unrelated elements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62960CD-B1AC-217D-B790-1C4462D1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172" y="1423554"/>
            <a:ext cx="7772400" cy="31135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3526445" y="3701708"/>
            <a:ext cx="2097557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Demonstration of reification in perception from Lehar S. (2003) The World In Your Head, Lawrence Erlbaum, Mahwah, NJ. p. 52, Fig. 3.3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3899-3CF9-AB95-4B46-E5518DF6B6E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Gestalt effects</a:t>
            </a:r>
          </a:p>
        </p:txBody>
      </p:sp>
      <p:sp>
        <p:nvSpPr>
          <p:cNvPr id="5" name="Google Shape;225;p22">
            <a:extLst>
              <a:ext uri="{FF2B5EF4-FFF2-40B4-BE49-F238E27FC236}">
                <a16:creationId xmlns:a16="http://schemas.microsoft.com/office/drawing/2014/main" id="{9209A703-8E4B-D2D1-4C48-99596A334597}"/>
              </a:ext>
            </a:extLst>
          </p:cNvPr>
          <p:cNvSpPr txBox="1">
            <a:spLocks/>
          </p:cNvSpPr>
          <p:nvPr/>
        </p:nvSpPr>
        <p:spPr>
          <a:xfrm>
            <a:off x="36021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Reification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C631758C-5F36-57D4-D6A7-64E8281E054B}"/>
              </a:ext>
            </a:extLst>
          </p:cNvPr>
          <p:cNvGrpSpPr/>
          <p:nvPr/>
        </p:nvGrpSpPr>
        <p:grpSpPr>
          <a:xfrm>
            <a:off x="3602182" y="1560947"/>
            <a:ext cx="1660339" cy="1868053"/>
            <a:chOff x="2965963" y="1809123"/>
            <a:chExt cx="3361054" cy="343471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D3C0EB84-555B-D781-E016-0CCD01D47EF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0453" y="2020530"/>
              <a:ext cx="3175675" cy="2903324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1BA508EF-CA8F-C6BD-8112-8E5E28513E8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963" y="1809123"/>
              <a:ext cx="3360696" cy="3434144"/>
            </a:xfrm>
            <a:prstGeom prst="rect">
              <a:avLst/>
            </a:prstGeom>
          </p:spPr>
        </p:pic>
      </p:grpSp>
      <p:sp>
        <p:nvSpPr>
          <p:cNvPr id="3" name="Google Shape;225;p22">
            <a:extLst>
              <a:ext uri="{FF2B5EF4-FFF2-40B4-BE49-F238E27FC236}">
                <a16:creationId xmlns:a16="http://schemas.microsoft.com/office/drawing/2014/main" id="{01A1D1B9-338A-B84F-6906-561793987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96082" y="8243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Emergence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0610A894-86EA-E6C4-F226-6F00428214E1}"/>
              </a:ext>
            </a:extLst>
          </p:cNvPr>
          <p:cNvGrpSpPr/>
          <p:nvPr/>
        </p:nvGrpSpPr>
        <p:grpSpPr>
          <a:xfrm>
            <a:off x="5497032" y="1755568"/>
            <a:ext cx="2336901" cy="1499401"/>
            <a:chOff x="1050286" y="1333500"/>
            <a:chExt cx="7044055" cy="4927600"/>
          </a:xfrm>
        </p:grpSpPr>
        <p:pic>
          <p:nvPicPr>
            <p:cNvPr id="9" name="object 4">
              <a:extLst>
                <a:ext uri="{FF2B5EF4-FFF2-40B4-BE49-F238E27FC236}">
                  <a16:creationId xmlns:a16="http://schemas.microsoft.com/office/drawing/2014/main" id="{FF9C3670-DD58-0E7E-C2CF-E626974021A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386" y="1371600"/>
              <a:ext cx="6967227" cy="4851153"/>
            </a:xfrm>
            <a:prstGeom prst="rect">
              <a:avLst/>
            </a:prstGeom>
          </p:spPr>
        </p:pic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D8EC8BD1-42E3-42C1-8963-067BE2F49C95}"/>
                </a:ext>
              </a:extLst>
            </p:cNvPr>
            <p:cNvSpPr/>
            <p:nvPr/>
          </p:nvSpPr>
          <p:spPr>
            <a:xfrm>
              <a:off x="1069336" y="1352550"/>
              <a:ext cx="7005955" cy="4889500"/>
            </a:xfrm>
            <a:custGeom>
              <a:avLst/>
              <a:gdLst/>
              <a:ahLst/>
              <a:cxnLst/>
              <a:rect l="l" t="t" r="r" b="b"/>
              <a:pathLst>
                <a:path w="7005955" h="4889500">
                  <a:moveTo>
                    <a:pt x="0" y="0"/>
                  </a:moveTo>
                  <a:lnTo>
                    <a:pt x="7005328" y="0"/>
                  </a:lnTo>
                  <a:lnTo>
                    <a:pt x="7005328" y="4889253"/>
                  </a:lnTo>
                  <a:lnTo>
                    <a:pt x="0" y="488925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3134014-597D-2D94-048E-AD5C51A8A612}"/>
              </a:ext>
            </a:extLst>
          </p:cNvPr>
          <p:cNvSpPr txBox="1"/>
          <p:nvPr/>
        </p:nvSpPr>
        <p:spPr>
          <a:xfrm>
            <a:off x="5761182" y="3770464"/>
            <a:ext cx="177421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Life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Magazine: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58;7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1965-02-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19,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120.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Photographer: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Ronald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James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Google Shape;225;p22">
            <a:extLst>
              <a:ext uri="{FF2B5EF4-FFF2-40B4-BE49-F238E27FC236}">
                <a16:creationId xmlns:a16="http://schemas.microsoft.com/office/drawing/2014/main" id="{6DB5BC66-2C68-6F0F-90B2-807B6CE77AB9}"/>
              </a:ext>
            </a:extLst>
          </p:cNvPr>
          <p:cNvSpPr txBox="1">
            <a:spLocks/>
          </p:cNvSpPr>
          <p:nvPr/>
        </p:nvSpPr>
        <p:spPr>
          <a:xfrm>
            <a:off x="8068622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 err="1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Multistability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13" name="object 3">
            <a:extLst>
              <a:ext uri="{FF2B5EF4-FFF2-40B4-BE49-F238E27FC236}">
                <a16:creationId xmlns:a16="http://schemas.microsoft.com/office/drawing/2014/main" id="{F8D62A23-2439-D4F7-505A-AF97A6A75383}"/>
              </a:ext>
            </a:extLst>
          </p:cNvPr>
          <p:cNvGrpSpPr/>
          <p:nvPr/>
        </p:nvGrpSpPr>
        <p:grpSpPr>
          <a:xfrm>
            <a:off x="8185057" y="1693083"/>
            <a:ext cx="1457604" cy="1624294"/>
            <a:chOff x="2576512" y="1961800"/>
            <a:chExt cx="3786504" cy="3925570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D46C74F4-0760-1E2D-9A5E-7DEF9AE116E7}"/>
                </a:ext>
              </a:extLst>
            </p:cNvPr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799"/>
                  </a:lnTo>
                  <a:lnTo>
                    <a:pt x="2438400" y="2590799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BF6E7415-AE72-BA50-AB94-634D38012B0D}"/>
                </a:ext>
              </a:extLst>
            </p:cNvPr>
            <p:cNvSpPr/>
            <p:nvPr/>
          </p:nvSpPr>
          <p:spPr>
            <a:xfrm>
              <a:off x="2590800" y="32766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6C0C1F16-8633-7DB7-72C6-A1AB12806200}"/>
                </a:ext>
              </a:extLst>
            </p:cNvPr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2438400" y="0"/>
                  </a:moveTo>
                  <a:lnTo>
                    <a:pt x="0" y="0"/>
                  </a:lnTo>
                  <a:lnTo>
                    <a:pt x="0" y="2590800"/>
                  </a:lnTo>
                  <a:lnTo>
                    <a:pt x="2438400" y="2590800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7F7F7F">
                <a:alpha val="5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2576B0CD-10EB-007A-035A-6E28FDF28D58}"/>
                </a:ext>
              </a:extLst>
            </p:cNvPr>
            <p:cNvSpPr/>
            <p:nvPr/>
          </p:nvSpPr>
          <p:spPr>
            <a:xfrm>
              <a:off x="3886200" y="1981200"/>
              <a:ext cx="2438400" cy="2590800"/>
            </a:xfrm>
            <a:custGeom>
              <a:avLst/>
              <a:gdLst/>
              <a:ahLst/>
              <a:cxnLst/>
              <a:rect l="l" t="t" r="r" b="b"/>
              <a:pathLst>
                <a:path w="2438400" h="2590800">
                  <a:moveTo>
                    <a:pt x="0" y="0"/>
                  </a:moveTo>
                  <a:lnTo>
                    <a:pt x="2438400" y="0"/>
                  </a:lnTo>
                  <a:lnTo>
                    <a:pt x="24384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2929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A181D926-F8AC-4D1C-1BD7-633D24A979A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8348" y="1961800"/>
              <a:ext cx="3784102" cy="3924999"/>
            </a:xfrm>
            <a:prstGeom prst="rect">
              <a:avLst/>
            </a:prstGeom>
          </p:spPr>
        </p:pic>
      </p:grpSp>
      <p:sp>
        <p:nvSpPr>
          <p:cNvPr id="19" name="Google Shape;225;p22">
            <a:extLst>
              <a:ext uri="{FF2B5EF4-FFF2-40B4-BE49-F238E27FC236}">
                <a16:creationId xmlns:a16="http://schemas.microsoft.com/office/drawing/2014/main" id="{4B409560-6FA0-4E6B-69EB-665ADE49D4B5}"/>
              </a:ext>
            </a:extLst>
          </p:cNvPr>
          <p:cNvSpPr txBox="1">
            <a:spLocks/>
          </p:cNvSpPr>
          <p:nvPr/>
        </p:nvSpPr>
        <p:spPr>
          <a:xfrm>
            <a:off x="10179503" y="86734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Invariance</a:t>
            </a:r>
          </a:p>
        </p:txBody>
      </p:sp>
      <p:pic>
        <p:nvPicPr>
          <p:cNvPr id="21" name="object 4">
            <a:extLst>
              <a:ext uri="{FF2B5EF4-FFF2-40B4-BE49-F238E27FC236}">
                <a16:creationId xmlns:a16="http://schemas.microsoft.com/office/drawing/2014/main" id="{58B9870C-1900-7B94-2B6C-92DDF2E6F00A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9144" y="1542893"/>
            <a:ext cx="1774212" cy="1845107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7BA1E4BE-9FC2-8992-191C-F9871E90D3DE}"/>
              </a:ext>
            </a:extLst>
          </p:cNvPr>
          <p:cNvSpPr txBox="1"/>
          <p:nvPr/>
        </p:nvSpPr>
        <p:spPr>
          <a:xfrm>
            <a:off x="9627873" y="3577741"/>
            <a:ext cx="2097557" cy="1100942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indent="670560">
              <a:lnSpc>
                <a:spcPts val="1390"/>
              </a:lnSpc>
              <a:spcBef>
                <a:spcPts val="185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Demonstration</a:t>
            </a:r>
            <a:r>
              <a:rPr lang="en-US" sz="1200" spc="-3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invariance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perception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from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Lehar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(2003)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World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</a:t>
            </a:r>
            <a:r>
              <a:rPr sz="1200" spc="-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Your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Head,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Lawrence</a:t>
            </a:r>
            <a:r>
              <a:rPr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Erlbaum,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Mahwah,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NJ.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53,</a:t>
            </a:r>
            <a:r>
              <a:rPr sz="1200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Fig.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3.5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E1B8-2FD5-09D4-8383-24C691914A7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this mean for visualization?</a:t>
            </a:r>
          </a:p>
        </p:txBody>
      </p:sp>
      <p:grpSp>
        <p:nvGrpSpPr>
          <p:cNvPr id="3" name="Google Shape;325;p32">
            <a:extLst>
              <a:ext uri="{FF2B5EF4-FFF2-40B4-BE49-F238E27FC236}">
                <a16:creationId xmlns:a16="http://schemas.microsoft.com/office/drawing/2014/main" id="{0C074A0C-7528-DE61-F3E2-2A8E33C9F4FC}"/>
              </a:ext>
            </a:extLst>
          </p:cNvPr>
          <p:cNvGrpSpPr/>
          <p:nvPr/>
        </p:nvGrpSpPr>
        <p:grpSpPr>
          <a:xfrm>
            <a:off x="5036127" y="4402908"/>
            <a:ext cx="4953000" cy="646331"/>
            <a:chOff x="4038600" y="6096000"/>
            <a:chExt cx="4953000" cy="646331"/>
          </a:xfrm>
        </p:grpSpPr>
        <p:sp>
          <p:nvSpPr>
            <p:cNvPr id="4" name="Google Shape;326;p32">
              <a:extLst>
                <a:ext uri="{FF2B5EF4-FFF2-40B4-BE49-F238E27FC236}">
                  <a16:creationId xmlns:a16="http://schemas.microsoft.com/office/drawing/2014/main" id="{DFB81298-7098-9FDA-3E17-CDDFA7C5BF9B}"/>
                </a:ext>
              </a:extLst>
            </p:cNvPr>
            <p:cNvSpPr txBox="1"/>
            <p:nvPr/>
          </p:nvSpPr>
          <p:spPr>
            <a:xfrm>
              <a:off x="4495800" y="6096000"/>
              <a:ext cx="44958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Arial"/>
                  <a:cs typeface="Arial"/>
                  <a:sym typeface="Arial"/>
                </a:rPr>
                <a:t>6 “Laws of Grouping”</a:t>
              </a:r>
              <a:endParaRPr sz="36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" name="Google Shape;327;p32">
              <a:extLst>
                <a:ext uri="{FF2B5EF4-FFF2-40B4-BE49-F238E27FC236}">
                  <a16:creationId xmlns:a16="http://schemas.microsoft.com/office/drawing/2014/main" id="{AE5D9DAE-87DC-5331-FF31-1A6EF694C746}"/>
                </a:ext>
              </a:extLst>
            </p:cNvPr>
            <p:cNvCxnSpPr/>
            <p:nvPr/>
          </p:nvCxnSpPr>
          <p:spPr>
            <a:xfrm>
              <a:off x="4038600" y="6477000"/>
              <a:ext cx="457200" cy="0"/>
            </a:xfrm>
            <a:prstGeom prst="straightConnector1">
              <a:avLst/>
            </a:prstGeom>
            <a:noFill/>
            <a:ln w="57150" cap="rnd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EBCFE572-17BD-B9F1-25F2-FBC8261D7298}"/>
              </a:ext>
            </a:extLst>
          </p:cNvPr>
          <p:cNvSpPr txBox="1">
            <a:spLocks/>
          </p:cNvSpPr>
          <p:nvPr/>
        </p:nvSpPr>
        <p:spPr>
          <a:xfrm>
            <a:off x="3670948" y="1132980"/>
            <a:ext cx="7918450" cy="743730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>
              <a:lnSpc>
                <a:spcPct val="100800"/>
              </a:lnSpc>
              <a:spcBef>
                <a:spcPts val="75"/>
              </a:spcBef>
              <a:buNone/>
            </a:pPr>
            <a:r>
              <a:rPr lang="en-US" sz="2400" b="1" dirty="0">
                <a:cs typeface="Arial"/>
              </a:rPr>
              <a:t>Question:</a:t>
            </a:r>
            <a:r>
              <a:rPr lang="en-US" sz="2400" b="1" spc="-10" dirty="0">
                <a:cs typeface="Arial"/>
              </a:rPr>
              <a:t> </a:t>
            </a:r>
            <a:r>
              <a:rPr lang="en-US" sz="2400" dirty="0"/>
              <a:t>what</a:t>
            </a:r>
            <a:r>
              <a:rPr lang="en-US" sz="2400" spc="-20" dirty="0"/>
              <a:t> </a:t>
            </a:r>
            <a:r>
              <a:rPr lang="en-US" sz="2400" dirty="0"/>
              <a:t>makes</a:t>
            </a:r>
            <a:r>
              <a:rPr lang="en-US" sz="2400" spc="-10" dirty="0"/>
              <a:t> </a:t>
            </a:r>
            <a:r>
              <a:rPr lang="en-US" sz="2400" dirty="0"/>
              <a:t>all</a:t>
            </a:r>
            <a:r>
              <a:rPr lang="en-US" sz="2400" spc="-10" dirty="0"/>
              <a:t> </a:t>
            </a:r>
            <a:r>
              <a:rPr lang="en-US" sz="2400" dirty="0"/>
              <a:t>this</a:t>
            </a:r>
            <a:r>
              <a:rPr lang="en-US" sz="2400" spc="-10" dirty="0"/>
              <a:t> </a:t>
            </a:r>
            <a:r>
              <a:rPr lang="en-US" sz="2400" dirty="0"/>
              <a:t>mental</a:t>
            </a:r>
            <a:r>
              <a:rPr lang="en-US" sz="2400" spc="-10" dirty="0"/>
              <a:t> </a:t>
            </a:r>
            <a:r>
              <a:rPr lang="en-US" sz="2400" dirty="0"/>
              <a:t>model</a:t>
            </a:r>
            <a:r>
              <a:rPr lang="en-US" sz="2400" spc="-5" dirty="0"/>
              <a:t> </a:t>
            </a:r>
            <a:r>
              <a:rPr lang="en-US" sz="2400" dirty="0"/>
              <a:t>stuff</a:t>
            </a:r>
            <a:r>
              <a:rPr lang="en-US" sz="2400" spc="-20" dirty="0"/>
              <a:t> </a:t>
            </a:r>
            <a:r>
              <a:rPr lang="en-US" sz="2400" dirty="0"/>
              <a:t>useful</a:t>
            </a:r>
            <a:r>
              <a:rPr lang="en-US" sz="2400" spc="-5" dirty="0"/>
              <a:t> </a:t>
            </a:r>
            <a:r>
              <a:rPr lang="en-US" sz="2400" spc="-25" dirty="0"/>
              <a:t>to </a:t>
            </a:r>
            <a:r>
              <a:rPr lang="en-US" sz="2400" dirty="0"/>
              <a:t>us</a:t>
            </a:r>
            <a:r>
              <a:rPr lang="en-US" sz="2400" spc="-20" dirty="0"/>
              <a:t> </a:t>
            </a:r>
            <a:r>
              <a:rPr lang="en-US" sz="2400" dirty="0"/>
              <a:t>(designers</a:t>
            </a:r>
            <a:r>
              <a:rPr lang="en-US" sz="2400" spc="-5" dirty="0"/>
              <a:t> </a:t>
            </a:r>
            <a:r>
              <a:rPr lang="en-US" sz="2400" dirty="0"/>
              <a:t>and</a:t>
            </a:r>
            <a:r>
              <a:rPr lang="en-US" sz="2400" spc="-5" dirty="0"/>
              <a:t> </a:t>
            </a:r>
            <a:r>
              <a:rPr lang="en-US" sz="2400" dirty="0"/>
              <a:t>readers</a:t>
            </a:r>
            <a:r>
              <a:rPr lang="en-US" sz="2400" spc="-5" dirty="0"/>
              <a:t> </a:t>
            </a:r>
            <a:r>
              <a:rPr lang="en-US" sz="2400" dirty="0"/>
              <a:t>of</a:t>
            </a:r>
            <a:r>
              <a:rPr lang="en-US" sz="2400" spc="-10" dirty="0"/>
              <a:t> data)?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7D3BD-1B11-1CB2-3F5E-AED971DE8584}"/>
              </a:ext>
            </a:extLst>
          </p:cNvPr>
          <p:cNvSpPr txBox="1"/>
          <p:nvPr/>
        </p:nvSpPr>
        <p:spPr>
          <a:xfrm>
            <a:off x="3670948" y="2454932"/>
            <a:ext cx="79184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182245" lvl="0" indent="0" algn="l" defTabSz="457200" rtl="0" eaLnBrk="1" fontAlgn="auto" latinLnBrk="0" hangingPunct="1">
              <a:lnSpc>
                <a:spcPct val="99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Answer:</a:t>
            </a:r>
            <a:r>
              <a:rPr kumimoji="0" lang="en-US" sz="2400" b="1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order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understand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 people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interpret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2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make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sense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of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data,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need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know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what</a:t>
            </a:r>
            <a:r>
              <a:rPr kumimoji="0" lang="en-US" sz="2400" b="0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cues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they’re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picking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up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on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–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and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how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to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situate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those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cues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within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a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larger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framework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body" idx="1"/>
          </p:nvPr>
        </p:nvSpPr>
        <p:spPr>
          <a:xfrm>
            <a:off x="3817489" y="955964"/>
            <a:ext cx="7266712" cy="46011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close</a:t>
            </a:r>
            <a:r>
              <a:rPr lang="en-US" sz="2400" dirty="0">
                <a:ea typeface="Arial"/>
                <a:cs typeface="Arial"/>
                <a:sym typeface="Arial"/>
              </a:rPr>
              <a:t> to each other as a group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B0622-6EFF-7BBD-7FF9-EC20E56223F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Proximity</a:t>
            </a:r>
          </a:p>
        </p:txBody>
      </p:sp>
      <p:pic>
        <p:nvPicPr>
          <p:cNvPr id="4" name="Picture 3" descr="A close-up of a pill&#10;&#10;Description automatically generated">
            <a:extLst>
              <a:ext uri="{FF2B5EF4-FFF2-40B4-BE49-F238E27FC236}">
                <a16:creationId xmlns:a16="http://schemas.microsoft.com/office/drawing/2014/main" id="{F0954E6C-37A4-68CE-416C-523A186FE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89" y="2081823"/>
            <a:ext cx="7772400" cy="311941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33700A2-DD81-090A-F4A9-58D6EFC200F4}"/>
              </a:ext>
            </a:extLst>
          </p:cNvPr>
          <p:cNvSpPr/>
          <p:nvPr/>
        </p:nvSpPr>
        <p:spPr>
          <a:xfrm>
            <a:off x="3817489" y="2145323"/>
            <a:ext cx="3181188" cy="3037792"/>
          </a:xfrm>
          <a:prstGeom prst="frame">
            <a:avLst>
              <a:gd name="adj1" fmla="val 73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E1E5D00-F3B5-FCA9-40CD-4110E71B6814}"/>
              </a:ext>
            </a:extLst>
          </p:cNvPr>
          <p:cNvSpPr/>
          <p:nvPr/>
        </p:nvSpPr>
        <p:spPr>
          <a:xfrm>
            <a:off x="759231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CD5773CA-B186-D4EF-5591-F10DEFEC997B}"/>
              </a:ext>
            </a:extLst>
          </p:cNvPr>
          <p:cNvSpPr/>
          <p:nvPr/>
        </p:nvSpPr>
        <p:spPr>
          <a:xfrm>
            <a:off x="8874369" y="2152161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4993BDE-BAB6-A2CB-0DF6-BB09C325C0D1}"/>
              </a:ext>
            </a:extLst>
          </p:cNvPr>
          <p:cNvSpPr/>
          <p:nvPr/>
        </p:nvSpPr>
        <p:spPr>
          <a:xfrm>
            <a:off x="10210797" y="2152162"/>
            <a:ext cx="1282050" cy="3037792"/>
          </a:xfrm>
          <a:prstGeom prst="frame">
            <a:avLst>
              <a:gd name="adj1" fmla="val 19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3505206" y="89361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We interpret objects that are </a:t>
            </a:r>
            <a:r>
              <a:rPr lang="en-US" sz="2400" b="1" dirty="0">
                <a:ea typeface="Arial"/>
                <a:cs typeface="Arial"/>
                <a:sym typeface="Arial"/>
              </a:rPr>
              <a:t>visually similar </a:t>
            </a:r>
            <a:r>
              <a:rPr lang="en-US" sz="2400" dirty="0">
                <a:ea typeface="Arial"/>
                <a:cs typeface="Arial"/>
                <a:sym typeface="Arial"/>
              </a:rPr>
              <a:t>to each other as a group</a:t>
            </a:r>
            <a:endParaRPr sz="2400" dirty="0"/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5216245" y="1738743"/>
            <a:ext cx="4994558" cy="487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8" name="Google Shape;348;p34"/>
          <p:cNvGrpSpPr/>
          <p:nvPr/>
        </p:nvGrpSpPr>
        <p:grpSpPr>
          <a:xfrm>
            <a:off x="3463645" y="2653143"/>
            <a:ext cx="2171547" cy="2615096"/>
            <a:chOff x="152400" y="2819400"/>
            <a:chExt cx="2286000" cy="2819400"/>
          </a:xfrm>
        </p:grpSpPr>
        <p:grpSp>
          <p:nvGrpSpPr>
            <p:cNvPr id="349" name="Google Shape;349;p34"/>
            <p:cNvGrpSpPr/>
            <p:nvPr/>
          </p:nvGrpSpPr>
          <p:grpSpPr>
            <a:xfrm>
              <a:off x="1828800" y="2819400"/>
              <a:ext cx="609600" cy="2819400"/>
              <a:chOff x="1828800" y="2819400"/>
              <a:chExt cx="609600" cy="2819400"/>
            </a:xfrm>
          </p:grpSpPr>
          <p:cxnSp>
            <p:nvCxnSpPr>
              <p:cNvPr id="350" name="Google Shape;350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1" name="Google Shape;351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2" name="Google Shape;352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3" name="Google Shape;353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54" name="Google Shape;354;p34"/>
            <p:cNvSpPr txBox="1"/>
            <p:nvPr/>
          </p:nvSpPr>
          <p:spPr>
            <a:xfrm>
              <a:off x="152400" y="3962400"/>
              <a:ext cx="16556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“grey dots”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4"/>
          <p:cNvGrpSpPr/>
          <p:nvPr/>
        </p:nvGrpSpPr>
        <p:grpSpPr>
          <a:xfrm>
            <a:off x="9864445" y="3338943"/>
            <a:ext cx="2316317" cy="2615096"/>
            <a:chOff x="6553200" y="3505200"/>
            <a:chExt cx="2438400" cy="2819400"/>
          </a:xfrm>
        </p:grpSpPr>
        <p:grpSp>
          <p:nvGrpSpPr>
            <p:cNvPr id="356" name="Google Shape;356;p34"/>
            <p:cNvGrpSpPr/>
            <p:nvPr/>
          </p:nvGrpSpPr>
          <p:grpSpPr>
            <a:xfrm flipH="1">
              <a:off x="6553200" y="3505200"/>
              <a:ext cx="609600" cy="2819400"/>
              <a:chOff x="1828800" y="2819400"/>
              <a:chExt cx="609600" cy="2819400"/>
            </a:xfrm>
          </p:grpSpPr>
          <p:cxnSp>
            <p:nvCxnSpPr>
              <p:cNvPr id="357" name="Google Shape;357;p34"/>
              <p:cNvCxnSpPr/>
              <p:nvPr/>
            </p:nvCxnSpPr>
            <p:spPr>
              <a:xfrm>
                <a:off x="1828800" y="28194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8" name="Google Shape;358;p34"/>
              <p:cNvCxnSpPr/>
              <p:nvPr/>
            </p:nvCxnSpPr>
            <p:spPr>
              <a:xfrm>
                <a:off x="1828800" y="41910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59" name="Google Shape;359;p34"/>
              <p:cNvCxnSpPr/>
              <p:nvPr/>
            </p:nvCxnSpPr>
            <p:spPr>
              <a:xfrm>
                <a:off x="1828800" y="5638800"/>
                <a:ext cx="609600" cy="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360" name="Google Shape;360;p34"/>
              <p:cNvCxnSpPr/>
              <p:nvPr/>
            </p:nvCxnSpPr>
            <p:spPr>
              <a:xfrm>
                <a:off x="1828800" y="2819400"/>
                <a:ext cx="0" cy="2819400"/>
              </a:xfrm>
              <a:prstGeom prst="straightConnector1">
                <a:avLst/>
              </a:prstGeom>
              <a:noFill/>
              <a:ln w="571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61" name="Google Shape;361;p34"/>
            <p:cNvSpPr txBox="1"/>
            <p:nvPr/>
          </p:nvSpPr>
          <p:spPr>
            <a:xfrm>
              <a:off x="7216204" y="4619266"/>
              <a:ext cx="177539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“black dots”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28518-8AEC-E7A5-4C37-92FF30B4C2F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Similarity</a:t>
            </a:r>
          </a:p>
        </p:txBody>
      </p:sp>
      <p:pic>
        <p:nvPicPr>
          <p:cNvPr id="4" name="Picture 3" descr="A black and white circle pattern&#10;&#10;Description automatically generated">
            <a:extLst>
              <a:ext uri="{FF2B5EF4-FFF2-40B4-BE49-F238E27FC236}">
                <a16:creationId xmlns:a16="http://schemas.microsoft.com/office/drawing/2014/main" id="{65E81FB3-CB3A-AE0A-3175-89990C807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32" y="2451528"/>
            <a:ext cx="3688379" cy="3741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body" idx="1"/>
          </p:nvPr>
        </p:nvSpPr>
        <p:spPr>
          <a:xfrm>
            <a:off x="3534229" y="90526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When parts of a picture are missing, we fill in the visual gap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386A4-30FF-E185-C12E-37B84C3D1FE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Law of Closure</a:t>
            </a:r>
          </a:p>
        </p:txBody>
      </p:sp>
      <p:pic>
        <p:nvPicPr>
          <p:cNvPr id="2052" name="Picture 4" descr="WWF logo">
            <a:extLst>
              <a:ext uri="{FF2B5EF4-FFF2-40B4-BE49-F238E27FC236}">
                <a16:creationId xmlns:a16="http://schemas.microsoft.com/office/drawing/2014/main" id="{90FFF0CB-712A-D938-AB70-F52A1948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06" y="1652815"/>
            <a:ext cx="2985407" cy="444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20B4FB92-1BD7-B37D-59BC-ABB801CC1CD6}"/>
              </a:ext>
            </a:extLst>
          </p:cNvPr>
          <p:cNvSpPr/>
          <p:nvPr/>
        </p:nvSpPr>
        <p:spPr>
          <a:xfrm rot="16515343">
            <a:off x="6505974" y="1814287"/>
            <a:ext cx="798286" cy="1436914"/>
          </a:xfrm>
          <a:prstGeom prst="arc">
            <a:avLst>
              <a:gd name="adj1" fmla="val 19082292"/>
              <a:gd name="adj2" fmla="val 0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9F318F8-268D-2004-5487-1ABC13E4D3AD}"/>
              </a:ext>
            </a:extLst>
          </p:cNvPr>
          <p:cNvSpPr/>
          <p:nvPr/>
        </p:nvSpPr>
        <p:spPr>
          <a:xfrm rot="16515343">
            <a:off x="7330489" y="1716804"/>
            <a:ext cx="798286" cy="1436914"/>
          </a:xfrm>
          <a:prstGeom prst="arc">
            <a:avLst>
              <a:gd name="adj1" fmla="val 19082292"/>
              <a:gd name="adj2" fmla="val 3247823"/>
            </a:avLst>
          </a:prstGeom>
          <a:ln w="762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1369</Words>
  <Application>Microsoft Macintosh PowerPoint</Application>
  <PresentationFormat>Widescreen</PresentationFormat>
  <Paragraphs>167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Corbel</vt:lpstr>
      <vt:lpstr>Times New Roman</vt:lpstr>
      <vt:lpstr>Wingdings</vt:lpstr>
      <vt:lpstr>Wingdings 2</vt:lpstr>
      <vt:lpstr>Frame</vt:lpstr>
      <vt:lpstr>Communicating with Data – Visualization Fundamentals Pt. 2</vt:lpstr>
      <vt:lpstr>Plan for Today</vt:lpstr>
      <vt:lpstr>PowerPoint Presentation</vt:lpstr>
      <vt:lpstr>PowerPoint Presentation</vt:lpstr>
      <vt:lpstr>Emergence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activity: what we draw vs. what we see</vt:lpstr>
      <vt:lpstr>Data  Visuals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Returning to the Marks and Channels Activity</vt:lpstr>
      <vt:lpstr>Returning to the Marks and Channels Activity</vt:lpstr>
      <vt:lpstr>Reminder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22</cp:revision>
  <dcterms:created xsi:type="dcterms:W3CDTF">2023-08-03T18:49:17Z</dcterms:created>
  <dcterms:modified xsi:type="dcterms:W3CDTF">2024-08-22T17:21:32Z</dcterms:modified>
</cp:coreProperties>
</file>